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61" r:id="rId3"/>
    <p:sldId id="257" r:id="rId4"/>
    <p:sldId id="258" r:id="rId5"/>
    <p:sldId id="259" r:id="rId6"/>
    <p:sldId id="260" r:id="rId7"/>
    <p:sldId id="281" r:id="rId8"/>
    <p:sldId id="282" r:id="rId9"/>
    <p:sldId id="283" r:id="rId10"/>
    <p:sldId id="284" r:id="rId11"/>
    <p:sldId id="285" r:id="rId12"/>
    <p:sldId id="286" r:id="rId13"/>
    <p:sldId id="287" r:id="rId14"/>
    <p:sldId id="288" r:id="rId15"/>
    <p:sldId id="289" r:id="rId16"/>
    <p:sldId id="290" r:id="rId17"/>
    <p:sldId id="262" r:id="rId18"/>
    <p:sldId id="263" r:id="rId19"/>
    <p:sldId id="264" r:id="rId20"/>
    <p:sldId id="265" r:id="rId21"/>
    <p:sldId id="266" r:id="rId22"/>
    <p:sldId id="268" r:id="rId23"/>
    <p:sldId id="267" r:id="rId24"/>
    <p:sldId id="280" r:id="rId25"/>
    <p:sldId id="269" r:id="rId26"/>
    <p:sldId id="270" r:id="rId27"/>
    <p:sldId id="271" r:id="rId28"/>
    <p:sldId id="272" r:id="rId29"/>
    <p:sldId id="273" r:id="rId30"/>
    <p:sldId id="274" r:id="rId31"/>
    <p:sldId id="275" r:id="rId32"/>
    <p:sldId id="276" r:id="rId33"/>
    <p:sldId id="277" r:id="rId34"/>
    <p:sldId id="278" r:id="rId35"/>
    <p:sldId id="279" r:id="rId36"/>
    <p:sldId id="291" r:id="rId37"/>
    <p:sldId id="293" r:id="rId38"/>
    <p:sldId id="294" r:id="rId39"/>
    <p:sldId id="295" r:id="rId40"/>
    <p:sldId id="297" r:id="rId41"/>
    <p:sldId id="303" r:id="rId42"/>
    <p:sldId id="304" r:id="rId43"/>
    <p:sldId id="305" r:id="rId44"/>
    <p:sldId id="306" r:id="rId45"/>
    <p:sldId id="307" r:id="rId46"/>
    <p:sldId id="308" r:id="rId47"/>
    <p:sldId id="309" r:id="rId48"/>
    <p:sldId id="310" r:id="rId49"/>
    <p:sldId id="311" r:id="rId50"/>
    <p:sldId id="312" r:id="rId51"/>
    <p:sldId id="296" r:id="rId52"/>
    <p:sldId id="298" r:id="rId53"/>
    <p:sldId id="299" r:id="rId54"/>
    <p:sldId id="300" r:id="rId55"/>
    <p:sldId id="301" r:id="rId56"/>
    <p:sldId id="302"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83" d="100"/>
          <a:sy n="83" d="100"/>
        </p:scale>
        <p:origin x="3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9ABDC-18AF-4D0B-9960-882F5A512199}" type="datetimeFigureOut">
              <a:rPr lang="en-AU" smtClean="0"/>
              <a:t>25/10/2024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C53D88-4C3E-422B-8851-B3BF99FD28E6}" type="slidenum">
              <a:rPr lang="en-AU" smtClean="0"/>
              <a:t>‹#›</a:t>
            </a:fld>
            <a:endParaRPr lang="en-AU"/>
          </a:p>
        </p:txBody>
      </p:sp>
    </p:spTree>
    <p:extLst>
      <p:ext uri="{BB962C8B-B14F-4D97-AF65-F5344CB8AC3E}">
        <p14:creationId xmlns:p14="http://schemas.microsoft.com/office/powerpoint/2010/main" val="87046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FC53D88-4C3E-422B-8851-B3BF99FD28E6}" type="slidenum">
              <a:rPr lang="en-AU" smtClean="0"/>
              <a:t>4</a:t>
            </a:fld>
            <a:endParaRPr lang="en-AU"/>
          </a:p>
        </p:txBody>
      </p:sp>
    </p:spTree>
    <p:extLst>
      <p:ext uri="{BB962C8B-B14F-4D97-AF65-F5344CB8AC3E}">
        <p14:creationId xmlns:p14="http://schemas.microsoft.com/office/powerpoint/2010/main" val="3811172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FC53D88-4C3E-422B-8851-B3BF99FD28E6}" type="slidenum">
              <a:rPr lang="en-AU" smtClean="0"/>
              <a:t>14</a:t>
            </a:fld>
            <a:endParaRPr lang="en-AU"/>
          </a:p>
        </p:txBody>
      </p:sp>
    </p:spTree>
    <p:extLst>
      <p:ext uri="{BB962C8B-B14F-4D97-AF65-F5344CB8AC3E}">
        <p14:creationId xmlns:p14="http://schemas.microsoft.com/office/powerpoint/2010/main" val="692962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FC53D88-4C3E-422B-8851-B3BF99FD28E6}" type="slidenum">
              <a:rPr lang="en-AU" smtClean="0"/>
              <a:t>32</a:t>
            </a:fld>
            <a:endParaRPr lang="en-AU"/>
          </a:p>
        </p:txBody>
      </p:sp>
    </p:spTree>
    <p:extLst>
      <p:ext uri="{BB962C8B-B14F-4D97-AF65-F5344CB8AC3E}">
        <p14:creationId xmlns:p14="http://schemas.microsoft.com/office/powerpoint/2010/main" val="2773963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10/25/2024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https/stackoverflow.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Title 1">
            <a:extLst>
              <a:ext uri="{FF2B5EF4-FFF2-40B4-BE49-F238E27FC236}">
                <a16:creationId xmlns:a16="http://schemas.microsoft.com/office/drawing/2014/main" id="{0C12A9F3-6FE9-F038-A53F-AA8B0603A6FE}"/>
              </a:ext>
            </a:extLst>
          </p:cNvPr>
          <p:cNvSpPr>
            <a:spLocks noGrp="1"/>
          </p:cNvSpPr>
          <p:nvPr>
            <p:ph type="ctrTitle"/>
          </p:nvPr>
        </p:nvSpPr>
        <p:spPr>
          <a:xfrm>
            <a:off x="-415386" y="211871"/>
            <a:ext cx="7372084" cy="1707630"/>
          </a:xfrm>
        </p:spPr>
        <p:txBody>
          <a:bodyPr vert="horz" lIns="91440" tIns="45720" rIns="91440" bIns="45720" rtlCol="0">
            <a:normAutofit fontScale="90000"/>
          </a:bodyPr>
          <a:lstStyle/>
          <a:p>
            <a:pPr algn="ctr">
              <a:lnSpc>
                <a:spcPct val="150000"/>
              </a:lnSpc>
            </a:pPr>
            <a:r>
              <a:rPr lang="en-US" sz="2800" b="1" dirty="0">
                <a:solidFill>
                  <a:srgbClr val="FFFFFF"/>
                </a:solidFill>
              </a:rPr>
              <a:t>COS 60011 –Technology Design Project</a:t>
            </a:r>
            <a:br>
              <a:rPr lang="en-US" sz="2800" b="1" dirty="0">
                <a:solidFill>
                  <a:srgbClr val="FFFFFF"/>
                </a:solidFill>
              </a:rPr>
            </a:br>
            <a:r>
              <a:rPr lang="en-US" sz="2800" b="1" dirty="0">
                <a:solidFill>
                  <a:srgbClr val="FFFFFF"/>
                </a:solidFill>
              </a:rPr>
              <a:t>Deliverable – 3 </a:t>
            </a:r>
            <a:br>
              <a:rPr lang="en-US" sz="2800" b="1" dirty="0">
                <a:solidFill>
                  <a:srgbClr val="FFFFFF"/>
                </a:solidFill>
              </a:rPr>
            </a:br>
            <a:r>
              <a:rPr lang="en-US" sz="2800" b="1" dirty="0">
                <a:solidFill>
                  <a:srgbClr val="FFFFFF"/>
                </a:solidFill>
              </a:rPr>
              <a:t>Project presentation and demo</a:t>
            </a:r>
          </a:p>
        </p:txBody>
      </p:sp>
      <p:sp>
        <p:nvSpPr>
          <p:cNvPr id="3" name="Subtitle 2">
            <a:extLst>
              <a:ext uri="{FF2B5EF4-FFF2-40B4-BE49-F238E27FC236}">
                <a16:creationId xmlns:a16="http://schemas.microsoft.com/office/drawing/2014/main" id="{4101F785-38CD-0367-BB43-3689737E3686}"/>
              </a:ext>
            </a:extLst>
          </p:cNvPr>
          <p:cNvSpPr>
            <a:spLocks noGrp="1"/>
          </p:cNvSpPr>
          <p:nvPr>
            <p:ph type="subTitle" idx="1"/>
          </p:nvPr>
        </p:nvSpPr>
        <p:spPr>
          <a:xfrm>
            <a:off x="184030" y="2998537"/>
            <a:ext cx="5112369" cy="1311205"/>
          </a:xfrm>
        </p:spPr>
        <p:txBody>
          <a:bodyPr vert="horz" lIns="91440" tIns="45720" rIns="91440" bIns="45720" rtlCol="0">
            <a:normAutofit fontScale="47500" lnSpcReduction="20000"/>
          </a:bodyPr>
          <a:lstStyle/>
          <a:p>
            <a:pPr algn="ctr">
              <a:lnSpc>
                <a:spcPct val="90000"/>
              </a:lnSpc>
              <a:buFont typeface="Arial"/>
              <a:buChar char="•"/>
            </a:pPr>
            <a:endParaRPr lang="en-US" sz="500" cap="none" dirty="0">
              <a:solidFill>
                <a:srgbClr val="FFFFFF"/>
              </a:solidFill>
            </a:endParaRPr>
          </a:p>
          <a:p>
            <a:pPr algn="ctr">
              <a:lnSpc>
                <a:spcPct val="90000"/>
              </a:lnSpc>
              <a:buFont typeface="Arial"/>
              <a:buChar char="•"/>
            </a:pPr>
            <a:endParaRPr lang="en-US" sz="500" b="1" cap="none" dirty="0">
              <a:solidFill>
                <a:srgbClr val="FFFFFF"/>
              </a:solidFill>
            </a:endParaRPr>
          </a:p>
          <a:p>
            <a:pPr algn="ctr">
              <a:lnSpc>
                <a:spcPct val="90000"/>
              </a:lnSpc>
            </a:pPr>
            <a:endParaRPr lang="en-US" sz="500" b="1" cap="none" dirty="0">
              <a:solidFill>
                <a:srgbClr val="FFFFFF"/>
              </a:solidFill>
            </a:endParaRPr>
          </a:p>
          <a:p>
            <a:pPr algn="ctr">
              <a:lnSpc>
                <a:spcPct val="90000"/>
              </a:lnSpc>
            </a:pPr>
            <a:r>
              <a:rPr lang="en-US" sz="3500" b="1" cap="none" dirty="0">
                <a:solidFill>
                  <a:srgbClr val="FFFFFF"/>
                </a:solidFill>
              </a:rPr>
              <a:t> </a:t>
            </a:r>
            <a:r>
              <a:rPr lang="en-US" sz="5500" b="1" cap="none" dirty="0">
                <a:solidFill>
                  <a:srgbClr val="FFFFFF"/>
                </a:solidFill>
              </a:rPr>
              <a:t>AI Car  Purchase Recommendation System</a:t>
            </a:r>
          </a:p>
          <a:p>
            <a:pPr algn="ctr">
              <a:lnSpc>
                <a:spcPct val="90000"/>
              </a:lnSpc>
              <a:buFont typeface="Arial"/>
              <a:buChar char="•"/>
            </a:pPr>
            <a:endParaRPr lang="en-US" sz="500" cap="none" dirty="0">
              <a:solidFill>
                <a:srgbClr val="FFFFFF"/>
              </a:solidFill>
            </a:endParaRPr>
          </a:p>
          <a:p>
            <a:pPr algn="ctr">
              <a:lnSpc>
                <a:spcPct val="90000"/>
              </a:lnSpc>
              <a:buFont typeface="Arial"/>
              <a:buChar char="•"/>
            </a:pPr>
            <a:endParaRPr lang="en-US" sz="500" cap="none" dirty="0">
              <a:solidFill>
                <a:srgbClr val="FFFFFF"/>
              </a:solidFill>
            </a:endParaRPr>
          </a:p>
        </p:txBody>
      </p:sp>
      <p:sp useBgFill="1">
        <p:nvSpPr>
          <p:cNvPr id="19"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1"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4" name="Straight Connector 23">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8C421AD5-8555-9EEA-83C2-4C6FE1B958A1}"/>
              </a:ext>
            </a:extLst>
          </p:cNvPr>
          <p:cNvPicPr>
            <a:picLocks noChangeAspect="1"/>
          </p:cNvPicPr>
          <p:nvPr/>
        </p:nvPicPr>
        <p:blipFill>
          <a:blip r:embed="rId3"/>
          <a:srcRect t="3851" r="1" b="1"/>
          <a:stretch/>
        </p:blipFill>
        <p:spPr>
          <a:xfrm>
            <a:off x="7211674" y="1988880"/>
            <a:ext cx="4109631" cy="39612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2714898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CE6EC8-DF68-E9EA-6A52-488EC6DA191C}"/>
              </a:ext>
            </a:extLst>
          </p:cNvPr>
          <p:cNvSpPr>
            <a:spLocks noGrp="1"/>
          </p:cNvSpPr>
          <p:nvPr>
            <p:ph idx="1"/>
          </p:nvPr>
        </p:nvSpPr>
        <p:spPr>
          <a:xfrm>
            <a:off x="1231901" y="573315"/>
            <a:ext cx="9728198" cy="1625600"/>
          </a:xfrm>
        </p:spPr>
        <p:txBody>
          <a:bodyPr/>
          <a:lstStyle/>
          <a:p>
            <a:pPr marL="0" indent="0">
              <a:buNone/>
            </a:pPr>
            <a:r>
              <a:rPr lang="en-US" b="1" dirty="0"/>
              <a:t>Page 2 (Questions 5-8)</a:t>
            </a:r>
            <a:r>
              <a:rPr lang="en-US" dirty="0"/>
              <a:t>:</a:t>
            </a:r>
          </a:p>
          <a:p>
            <a:pPr>
              <a:buFont typeface="Arial" panose="020B0604020202020204" pitchFamily="34" charset="0"/>
              <a:buChar char="•"/>
            </a:pPr>
            <a:r>
              <a:rPr lang="en-US" dirty="0"/>
              <a:t>Users are prompted to select their preferred transmission type, expected resale value, desired fuel economy, and preferred performance rating. As before, each option is visually represented, making the selection process both engaging and clear.</a:t>
            </a:r>
          </a:p>
        </p:txBody>
      </p:sp>
      <p:pic>
        <p:nvPicPr>
          <p:cNvPr id="10" name="Picture 9" descr="A screenshot of a video game&#10;&#10;Description automatically generated">
            <a:extLst>
              <a:ext uri="{FF2B5EF4-FFF2-40B4-BE49-F238E27FC236}">
                <a16:creationId xmlns:a16="http://schemas.microsoft.com/office/drawing/2014/main" id="{71C0BE5B-FBDD-93DF-A67A-5556ABFB63AB}"/>
              </a:ext>
            </a:extLst>
          </p:cNvPr>
          <p:cNvPicPr>
            <a:picLocks noChangeAspect="1"/>
          </p:cNvPicPr>
          <p:nvPr/>
        </p:nvPicPr>
        <p:blipFill>
          <a:blip r:embed="rId2"/>
          <a:stretch>
            <a:fillRect/>
          </a:stretch>
        </p:blipFill>
        <p:spPr>
          <a:xfrm>
            <a:off x="530588" y="2590800"/>
            <a:ext cx="5057413" cy="35678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descr="A screenshot of a video game&#10;&#10;Description automatically generated">
            <a:extLst>
              <a:ext uri="{FF2B5EF4-FFF2-40B4-BE49-F238E27FC236}">
                <a16:creationId xmlns:a16="http://schemas.microsoft.com/office/drawing/2014/main" id="{1927C970-7E84-024B-7338-929A830F2381}"/>
              </a:ext>
            </a:extLst>
          </p:cNvPr>
          <p:cNvPicPr>
            <a:picLocks noChangeAspect="1"/>
          </p:cNvPicPr>
          <p:nvPr/>
        </p:nvPicPr>
        <p:blipFill>
          <a:blip r:embed="rId3"/>
          <a:stretch>
            <a:fillRect/>
          </a:stretch>
        </p:blipFill>
        <p:spPr>
          <a:xfrm>
            <a:off x="6425209" y="2590800"/>
            <a:ext cx="5236203" cy="35741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4421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361C10B-F7BF-0929-3E41-D8446C3BD8EE}"/>
              </a:ext>
            </a:extLst>
          </p:cNvPr>
          <p:cNvSpPr>
            <a:spLocks noGrp="1"/>
          </p:cNvSpPr>
          <p:nvPr>
            <p:ph idx="1"/>
          </p:nvPr>
        </p:nvSpPr>
        <p:spPr>
          <a:xfrm>
            <a:off x="1231901" y="573315"/>
            <a:ext cx="9728198" cy="1625600"/>
          </a:xfrm>
        </p:spPr>
        <p:txBody>
          <a:bodyPr/>
          <a:lstStyle/>
          <a:p>
            <a:pPr marL="0" indent="0">
              <a:buNone/>
            </a:pPr>
            <a:r>
              <a:rPr lang="en-US" b="1" dirty="0"/>
              <a:t>Page 3 (Questions 9-12)</a:t>
            </a:r>
            <a:r>
              <a:rPr lang="en-US" dirty="0"/>
              <a:t>:</a:t>
            </a:r>
          </a:p>
          <a:p>
            <a:pPr>
              <a:buFont typeface="Arial" panose="020B0604020202020204" pitchFamily="34" charset="0"/>
              <a:buChar char="•"/>
            </a:pPr>
            <a:r>
              <a:rPr lang="en-US" dirty="0"/>
              <a:t>Users are guided through choosing their preferred user rating, safety rating, desired comfort level, and acceptable maintenance cost. The graphical representation of each option allows users to make informed choices effortlessly.</a:t>
            </a:r>
          </a:p>
        </p:txBody>
      </p:sp>
      <p:pic>
        <p:nvPicPr>
          <p:cNvPr id="7" name="Picture 6" descr="A screenshot of a video game&#10;&#10;Description automatically generated">
            <a:extLst>
              <a:ext uri="{FF2B5EF4-FFF2-40B4-BE49-F238E27FC236}">
                <a16:creationId xmlns:a16="http://schemas.microsoft.com/office/drawing/2014/main" id="{659C70F5-0DAF-D415-9671-F72C314555C7}"/>
              </a:ext>
            </a:extLst>
          </p:cNvPr>
          <p:cNvPicPr>
            <a:picLocks noChangeAspect="1"/>
          </p:cNvPicPr>
          <p:nvPr/>
        </p:nvPicPr>
        <p:blipFill>
          <a:blip r:embed="rId2"/>
          <a:stretch>
            <a:fillRect/>
          </a:stretch>
        </p:blipFill>
        <p:spPr>
          <a:xfrm>
            <a:off x="587828" y="2627086"/>
            <a:ext cx="5087258" cy="35966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descr="A screenshot of a computer&#10;&#10;Description automatically generated">
            <a:extLst>
              <a:ext uri="{FF2B5EF4-FFF2-40B4-BE49-F238E27FC236}">
                <a16:creationId xmlns:a16="http://schemas.microsoft.com/office/drawing/2014/main" id="{8D7C4168-6036-4AA8-5159-E0D548EA1330}"/>
              </a:ext>
            </a:extLst>
          </p:cNvPr>
          <p:cNvPicPr>
            <a:picLocks noChangeAspect="1"/>
          </p:cNvPicPr>
          <p:nvPr/>
        </p:nvPicPr>
        <p:blipFill>
          <a:blip r:embed="rId3"/>
          <a:stretch>
            <a:fillRect/>
          </a:stretch>
        </p:blipFill>
        <p:spPr>
          <a:xfrm>
            <a:off x="6560456" y="2636683"/>
            <a:ext cx="5043716" cy="35870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16284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D889518-E615-D130-6646-FCF58B958BC7}"/>
              </a:ext>
            </a:extLst>
          </p:cNvPr>
          <p:cNvSpPr>
            <a:spLocks noGrp="1"/>
          </p:cNvSpPr>
          <p:nvPr>
            <p:ph idx="1"/>
          </p:nvPr>
        </p:nvSpPr>
        <p:spPr>
          <a:xfrm>
            <a:off x="1231901" y="573315"/>
            <a:ext cx="9728198" cy="1625600"/>
          </a:xfrm>
        </p:spPr>
        <p:txBody>
          <a:bodyPr/>
          <a:lstStyle/>
          <a:p>
            <a:pPr marL="0" indent="0">
              <a:buNone/>
            </a:pPr>
            <a:r>
              <a:rPr lang="en-US" b="1" dirty="0"/>
              <a:t>Page 4 (Questions 13-16)</a:t>
            </a:r>
            <a:r>
              <a:rPr lang="en-US" dirty="0"/>
              <a:t>:</a:t>
            </a:r>
          </a:p>
          <a:p>
            <a:pPr>
              <a:buFont typeface="Arial" panose="020B0604020202020204" pitchFamily="34" charset="0"/>
              <a:buChar char="•"/>
            </a:pPr>
            <a:r>
              <a:rPr lang="en-US" dirty="0"/>
              <a:t>The final page asks users about their preferred warranty period, seating capacity, battery capacity (if relevant), and drive type. Once all selections are made, users are presented with a </a:t>
            </a:r>
            <a:r>
              <a:rPr lang="en-US" b="1" dirty="0"/>
              <a:t>“Submit” button</a:t>
            </a:r>
            <a:r>
              <a:rPr lang="en-US" dirty="0"/>
              <a:t> to finalize their responses.</a:t>
            </a:r>
          </a:p>
        </p:txBody>
      </p:sp>
      <p:pic>
        <p:nvPicPr>
          <p:cNvPr id="7" name="Picture 6" descr="A screenshot of a computer&#10;&#10;Description automatically generated">
            <a:extLst>
              <a:ext uri="{FF2B5EF4-FFF2-40B4-BE49-F238E27FC236}">
                <a16:creationId xmlns:a16="http://schemas.microsoft.com/office/drawing/2014/main" id="{3C3A0853-4111-EB8A-A935-4E4DA24D5278}"/>
              </a:ext>
            </a:extLst>
          </p:cNvPr>
          <p:cNvPicPr>
            <a:picLocks noChangeAspect="1"/>
          </p:cNvPicPr>
          <p:nvPr/>
        </p:nvPicPr>
        <p:blipFill>
          <a:blip r:embed="rId2"/>
          <a:stretch>
            <a:fillRect/>
          </a:stretch>
        </p:blipFill>
        <p:spPr>
          <a:xfrm>
            <a:off x="551539" y="2590800"/>
            <a:ext cx="5150356" cy="36938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descr="A screenshot of a car battery&#10;&#10;Description automatically generated">
            <a:extLst>
              <a:ext uri="{FF2B5EF4-FFF2-40B4-BE49-F238E27FC236}">
                <a16:creationId xmlns:a16="http://schemas.microsoft.com/office/drawing/2014/main" id="{139CB74C-EE6B-0FC4-3BE3-31CA41B92BD8}"/>
              </a:ext>
            </a:extLst>
          </p:cNvPr>
          <p:cNvPicPr>
            <a:picLocks noChangeAspect="1"/>
          </p:cNvPicPr>
          <p:nvPr/>
        </p:nvPicPr>
        <p:blipFill>
          <a:blip r:embed="rId3"/>
          <a:stretch>
            <a:fillRect/>
          </a:stretch>
        </p:blipFill>
        <p:spPr>
          <a:xfrm>
            <a:off x="6489969" y="2590800"/>
            <a:ext cx="5150491" cy="36979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30717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8CE898-0846-4F73-1FDA-13538FA73DBC}"/>
              </a:ext>
            </a:extLst>
          </p:cNvPr>
          <p:cNvSpPr>
            <a:spLocks noGrp="1"/>
          </p:cNvSpPr>
          <p:nvPr>
            <p:ph idx="1"/>
          </p:nvPr>
        </p:nvSpPr>
        <p:spPr>
          <a:xfrm>
            <a:off x="1516743" y="0"/>
            <a:ext cx="9300483" cy="6857999"/>
          </a:xfrm>
        </p:spPr>
        <p:txBody>
          <a:bodyPr/>
          <a:lstStyle/>
          <a:p>
            <a:pPr marL="0" indent="0">
              <a:buNone/>
            </a:pPr>
            <a:endParaRPr lang="en-US" b="1" dirty="0"/>
          </a:p>
          <a:p>
            <a:pPr marL="0" indent="0">
              <a:buNone/>
            </a:pPr>
            <a:r>
              <a:rPr lang="en-US" b="1" dirty="0"/>
              <a:t>Collecting and Preparing User Responses for Model Input</a:t>
            </a:r>
          </a:p>
          <a:p>
            <a:r>
              <a:rPr lang="en-US" dirty="0"/>
              <a:t>After the user completes all four pages and presses the </a:t>
            </a:r>
            <a:r>
              <a:rPr lang="en-US" b="1" dirty="0"/>
              <a:t>‘SUBMIT’</a:t>
            </a:r>
            <a:r>
              <a:rPr lang="en-US" dirty="0"/>
              <a:t> the app collects the chosen options and stores them in an array. </a:t>
            </a:r>
          </a:p>
          <a:p>
            <a:r>
              <a:rPr lang="en-US" dirty="0"/>
              <a:t>Numerical inputs (like budget and fuel economy) are normalized using a technique called </a:t>
            </a:r>
            <a:r>
              <a:rPr lang="en-US" b="1" dirty="0"/>
              <a:t>Min-Max Scaling</a:t>
            </a:r>
            <a:r>
              <a:rPr lang="en-US" dirty="0"/>
              <a:t>, which scales all numbers between 0 and 1.</a:t>
            </a:r>
          </a:p>
          <a:p>
            <a:r>
              <a:rPr lang="en-US" dirty="0"/>
              <a:t> This prevents any single feature from disproportionately influencing the model. </a:t>
            </a:r>
          </a:p>
          <a:p>
            <a:r>
              <a:rPr lang="en-US" dirty="0"/>
              <a:t>Categorical responses (like body type and engine type) are transformed using </a:t>
            </a:r>
            <a:r>
              <a:rPr lang="en-US" b="1" dirty="0"/>
              <a:t>One-Hot Encoding</a:t>
            </a:r>
            <a:r>
              <a:rPr lang="en-US" dirty="0"/>
              <a:t> to match the input format expected by the neural network. </a:t>
            </a:r>
          </a:p>
          <a:p>
            <a:r>
              <a:rPr lang="en-US" dirty="0"/>
              <a:t>This encoding converts categorical options into binary vectors (e.g., [1, 0, 0, 0] for a “Sedan” in the “Body Type” category).</a:t>
            </a:r>
          </a:p>
          <a:p>
            <a:pPr marL="0" indent="0">
              <a:buNone/>
            </a:pPr>
            <a:endParaRPr lang="en-US" dirty="0"/>
          </a:p>
          <a:p>
            <a:pPr marL="0" indent="0">
              <a:buNone/>
            </a:pPr>
            <a:endParaRPr lang="en-US" dirty="0"/>
          </a:p>
          <a:p>
            <a:pPr marL="0" indent="0">
              <a:buNone/>
            </a:pPr>
            <a:endParaRPr lang="en-AU" dirty="0"/>
          </a:p>
        </p:txBody>
      </p:sp>
    </p:spTree>
    <p:extLst>
      <p:ext uri="{BB962C8B-B14F-4D97-AF65-F5344CB8AC3E}">
        <p14:creationId xmlns:p14="http://schemas.microsoft.com/office/powerpoint/2010/main" val="4153317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721BC-425B-7757-F35B-F6F91F24E4AE}"/>
              </a:ext>
            </a:extLst>
          </p:cNvPr>
          <p:cNvSpPr>
            <a:spLocks noGrp="1"/>
          </p:cNvSpPr>
          <p:nvPr>
            <p:ph idx="1"/>
          </p:nvPr>
        </p:nvSpPr>
        <p:spPr>
          <a:xfrm>
            <a:off x="228602" y="1008741"/>
            <a:ext cx="5504542" cy="5791201"/>
          </a:xfrm>
        </p:spPr>
        <p:txBody>
          <a:bodyPr/>
          <a:lstStyle/>
          <a:p>
            <a:pPr marL="0" indent="0">
              <a:buNone/>
            </a:pPr>
            <a:endParaRPr lang="en-US" b="1" dirty="0"/>
          </a:p>
          <a:p>
            <a:r>
              <a:rPr lang="en-US" dirty="0"/>
              <a:t>Once the user responses are processed, the app feeds the data into the trained neural network model.</a:t>
            </a:r>
          </a:p>
          <a:p>
            <a:r>
              <a:rPr lang="en-US" dirty="0"/>
              <a:t>The model analyzes the inputs and identifies the car that best aligns with the user’s preferences.</a:t>
            </a:r>
          </a:p>
          <a:p>
            <a:r>
              <a:rPr lang="en-US" dirty="0"/>
              <a:t>The car with the highest prediction probability is presented to the user with a personalized message.</a:t>
            </a:r>
          </a:p>
          <a:p>
            <a:r>
              <a:rPr lang="en-US" dirty="0"/>
              <a:t>The app displays:  </a:t>
            </a:r>
            <a:r>
              <a:rPr lang="en-US" i="1" dirty="0"/>
              <a:t>“Hi buddy! , here is my personalized recommendation for you ! The most suitable car for you would be: Hyundai Ioniq</a:t>
            </a:r>
          </a:p>
          <a:p>
            <a:r>
              <a:rPr lang="en-US" dirty="0"/>
              <a:t>This message not only confirms the recommendation but also creates a friendly and engaging experience for the user.</a:t>
            </a:r>
          </a:p>
          <a:p>
            <a:endParaRPr lang="en-AU" dirty="0"/>
          </a:p>
        </p:txBody>
      </p:sp>
      <p:sp>
        <p:nvSpPr>
          <p:cNvPr id="5" name="Title 1">
            <a:extLst>
              <a:ext uri="{FF2B5EF4-FFF2-40B4-BE49-F238E27FC236}">
                <a16:creationId xmlns:a16="http://schemas.microsoft.com/office/drawing/2014/main" id="{7811EAA7-048F-3A93-7057-EF52453E2302}"/>
              </a:ext>
            </a:extLst>
          </p:cNvPr>
          <p:cNvSpPr>
            <a:spLocks noGrp="1"/>
          </p:cNvSpPr>
          <p:nvPr>
            <p:ph type="title"/>
          </p:nvPr>
        </p:nvSpPr>
        <p:spPr>
          <a:xfrm>
            <a:off x="1368953" y="0"/>
            <a:ext cx="9277111" cy="1392248"/>
          </a:xfrm>
        </p:spPr>
        <p:txBody>
          <a:bodyPr>
            <a:normAutofit fontScale="90000"/>
          </a:bodyPr>
          <a:lstStyle/>
          <a:p>
            <a:pPr algn="ctr">
              <a:lnSpc>
                <a:spcPct val="90000"/>
              </a:lnSpc>
            </a:pPr>
            <a:r>
              <a:rPr lang="en-IN" sz="2800" b="1" dirty="0">
                <a:latin typeface="+mn-lt"/>
              </a:rPr>
              <a:t> </a:t>
            </a:r>
            <a:br>
              <a:rPr lang="en-IN" sz="2800" b="1" dirty="0">
                <a:latin typeface="+mn-lt"/>
              </a:rPr>
            </a:br>
            <a:r>
              <a:rPr lang="en-US" sz="2800" b="1" dirty="0">
                <a:latin typeface="+mn-lt"/>
              </a:rPr>
              <a:t>Personalized Car Recommendation and Confirmation</a:t>
            </a:r>
            <a:br>
              <a:rPr lang="en-US" sz="2800" b="1" dirty="0">
                <a:latin typeface="+mn-lt"/>
              </a:rPr>
            </a:br>
            <a:r>
              <a:rPr lang="en-IN" sz="2800" b="1" dirty="0">
                <a:latin typeface="+mn-lt"/>
              </a:rPr>
              <a:t> </a:t>
            </a:r>
            <a:br>
              <a:rPr lang="en-IN" sz="2800" dirty="0">
                <a:latin typeface="+mn-lt"/>
              </a:rPr>
            </a:br>
            <a:endParaRPr lang="en-AU" sz="2800" dirty="0">
              <a:latin typeface="+mn-lt"/>
            </a:endParaRPr>
          </a:p>
        </p:txBody>
      </p:sp>
      <p:pic>
        <p:nvPicPr>
          <p:cNvPr id="2" name="Picture 1">
            <a:extLst>
              <a:ext uri="{FF2B5EF4-FFF2-40B4-BE49-F238E27FC236}">
                <a16:creationId xmlns:a16="http://schemas.microsoft.com/office/drawing/2014/main" id="{97FB3F90-7704-9D93-CC47-37A1B6006E62}"/>
              </a:ext>
            </a:extLst>
          </p:cNvPr>
          <p:cNvPicPr>
            <a:picLocks noChangeAspect="1"/>
          </p:cNvPicPr>
          <p:nvPr/>
        </p:nvPicPr>
        <p:blipFill>
          <a:blip r:embed="rId3"/>
          <a:stretch>
            <a:fillRect/>
          </a:stretch>
        </p:blipFill>
        <p:spPr>
          <a:xfrm>
            <a:off x="5957978" y="1751171"/>
            <a:ext cx="5879858" cy="37319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71845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1DA477-2295-FF2A-8C1A-09918DD5C493}"/>
              </a:ext>
            </a:extLst>
          </p:cNvPr>
          <p:cNvSpPr>
            <a:spLocks noGrp="1"/>
          </p:cNvSpPr>
          <p:nvPr>
            <p:ph idx="1"/>
          </p:nvPr>
        </p:nvSpPr>
        <p:spPr>
          <a:xfrm>
            <a:off x="388260" y="1008740"/>
            <a:ext cx="5504542" cy="5791201"/>
          </a:xfrm>
        </p:spPr>
        <p:txBody>
          <a:bodyPr/>
          <a:lstStyle/>
          <a:p>
            <a:r>
              <a:rPr lang="en-US" dirty="0"/>
              <a:t>After receiving the car recommendation, if the user clicks </a:t>
            </a:r>
            <a:r>
              <a:rPr lang="en-US" b="1" dirty="0"/>
              <a:t>“Submit”</a:t>
            </a:r>
            <a:r>
              <a:rPr lang="en-US" dirty="0"/>
              <a:t> again, the app redirects them to a review page. </a:t>
            </a:r>
          </a:p>
          <a:p>
            <a:r>
              <a:rPr lang="en-US" dirty="0"/>
              <a:t>This page presents a detailed summary of the user’s chosen preferences in a neatly formatted table.</a:t>
            </a:r>
          </a:p>
          <a:p>
            <a:r>
              <a:rPr lang="en-US" dirty="0"/>
              <a:t>Each row in the table corresponds to a question, with the selected option clearly listed beside it.</a:t>
            </a:r>
          </a:p>
          <a:p>
            <a:r>
              <a:rPr lang="en-US" dirty="0"/>
              <a:t>This layout makes it easy for users to verify their selections before making a final decision.</a:t>
            </a:r>
          </a:p>
          <a:p>
            <a:endParaRPr lang="en-AU" dirty="0"/>
          </a:p>
        </p:txBody>
      </p:sp>
      <p:sp>
        <p:nvSpPr>
          <p:cNvPr id="6" name="Title 1">
            <a:extLst>
              <a:ext uri="{FF2B5EF4-FFF2-40B4-BE49-F238E27FC236}">
                <a16:creationId xmlns:a16="http://schemas.microsoft.com/office/drawing/2014/main" id="{5DB47656-8373-63DE-267A-65F160F3B8A2}"/>
              </a:ext>
            </a:extLst>
          </p:cNvPr>
          <p:cNvSpPr>
            <a:spLocks noGrp="1"/>
          </p:cNvSpPr>
          <p:nvPr>
            <p:ph type="title"/>
          </p:nvPr>
        </p:nvSpPr>
        <p:spPr>
          <a:xfrm>
            <a:off x="1368953" y="0"/>
            <a:ext cx="9277111" cy="1392248"/>
          </a:xfrm>
        </p:spPr>
        <p:txBody>
          <a:bodyPr>
            <a:noAutofit/>
          </a:bodyPr>
          <a:lstStyle/>
          <a:p>
            <a:pPr algn="ctr">
              <a:lnSpc>
                <a:spcPct val="90000"/>
              </a:lnSpc>
            </a:pPr>
            <a:r>
              <a:rPr lang="en-IN" sz="2800" b="1" dirty="0">
                <a:latin typeface="+mn-lt"/>
              </a:rPr>
              <a:t> </a:t>
            </a:r>
            <a:br>
              <a:rPr lang="en-IN" sz="2800" b="1" dirty="0">
                <a:latin typeface="+mn-lt"/>
              </a:rPr>
            </a:br>
            <a:br>
              <a:rPr lang="en-IN" sz="2800" b="1" dirty="0">
                <a:latin typeface="+mn-lt"/>
              </a:rPr>
            </a:br>
            <a:br>
              <a:rPr lang="en-IN" sz="2800" b="1" dirty="0">
                <a:latin typeface="+mn-lt"/>
              </a:rPr>
            </a:br>
            <a:r>
              <a:rPr lang="en-US" sz="2800" b="1" dirty="0">
                <a:latin typeface="+mn-lt"/>
              </a:rPr>
              <a:t>Review and Verification of User Choices</a:t>
            </a:r>
            <a:br>
              <a:rPr lang="en-US" sz="2800" b="1" dirty="0">
                <a:latin typeface="+mn-lt"/>
              </a:rPr>
            </a:br>
            <a:br>
              <a:rPr lang="en-US" sz="2800" b="1" dirty="0">
                <a:latin typeface="+mn-lt"/>
              </a:rPr>
            </a:br>
            <a:r>
              <a:rPr lang="en-IN" sz="2800" b="1" dirty="0">
                <a:latin typeface="+mn-lt"/>
              </a:rPr>
              <a:t> </a:t>
            </a:r>
            <a:br>
              <a:rPr lang="en-IN" sz="2800" dirty="0">
                <a:latin typeface="+mn-lt"/>
              </a:rPr>
            </a:br>
            <a:endParaRPr lang="en-AU" sz="2800" dirty="0">
              <a:latin typeface="+mn-lt"/>
            </a:endParaRPr>
          </a:p>
        </p:txBody>
      </p:sp>
      <p:pic>
        <p:nvPicPr>
          <p:cNvPr id="7" name="Picture 6" descr="A screenshot of a question&#10;&#10;Description automatically generated">
            <a:extLst>
              <a:ext uri="{FF2B5EF4-FFF2-40B4-BE49-F238E27FC236}">
                <a16:creationId xmlns:a16="http://schemas.microsoft.com/office/drawing/2014/main" id="{645DF2F9-924E-4A79-802E-CDC281D77C44}"/>
              </a:ext>
            </a:extLst>
          </p:cNvPr>
          <p:cNvPicPr>
            <a:picLocks noChangeAspect="1"/>
          </p:cNvPicPr>
          <p:nvPr/>
        </p:nvPicPr>
        <p:blipFill>
          <a:blip r:embed="rId2"/>
          <a:stretch>
            <a:fillRect/>
          </a:stretch>
        </p:blipFill>
        <p:spPr>
          <a:xfrm>
            <a:off x="7106663" y="1466168"/>
            <a:ext cx="3840734" cy="48763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9449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ADEBC6C-90F4-7647-5BAF-3D1348E81FE5}"/>
              </a:ext>
            </a:extLst>
          </p:cNvPr>
          <p:cNvSpPr>
            <a:spLocks noGrp="1"/>
          </p:cNvSpPr>
          <p:nvPr>
            <p:ph idx="1"/>
          </p:nvPr>
        </p:nvSpPr>
        <p:spPr>
          <a:xfrm>
            <a:off x="502966" y="1008740"/>
            <a:ext cx="5504542" cy="5791201"/>
          </a:xfrm>
        </p:spPr>
        <p:txBody>
          <a:bodyPr/>
          <a:lstStyle/>
          <a:p>
            <a:pPr marL="0" indent="0">
              <a:buNone/>
            </a:pPr>
            <a:endParaRPr lang="en-US" b="1" dirty="0"/>
          </a:p>
          <a:p>
            <a:r>
              <a:rPr lang="en-US" dirty="0"/>
              <a:t>On the review page, users are also provided with a </a:t>
            </a:r>
            <a:r>
              <a:rPr lang="en-US" b="1" dirty="0"/>
              <a:t>“Start Over” button</a:t>
            </a:r>
            <a:r>
              <a:rPr lang="en-US" dirty="0"/>
              <a:t>, which allows them to clear all inputs and restart the entire selection process from scratch.</a:t>
            </a:r>
          </a:p>
          <a:p>
            <a:r>
              <a:rPr lang="en-US" dirty="0"/>
              <a:t>This option gives users the flexibility to refine their choices if needed or explore different combinations to find the most suitable car.</a:t>
            </a:r>
          </a:p>
          <a:p>
            <a:endParaRPr lang="en-AU" dirty="0"/>
          </a:p>
        </p:txBody>
      </p:sp>
      <p:sp>
        <p:nvSpPr>
          <p:cNvPr id="5" name="Title 1">
            <a:extLst>
              <a:ext uri="{FF2B5EF4-FFF2-40B4-BE49-F238E27FC236}">
                <a16:creationId xmlns:a16="http://schemas.microsoft.com/office/drawing/2014/main" id="{4F39B861-F3F1-0F71-06A0-152C2D421435}"/>
              </a:ext>
            </a:extLst>
          </p:cNvPr>
          <p:cNvSpPr>
            <a:spLocks noGrp="1"/>
          </p:cNvSpPr>
          <p:nvPr>
            <p:ph type="title"/>
          </p:nvPr>
        </p:nvSpPr>
        <p:spPr>
          <a:xfrm>
            <a:off x="1368953" y="0"/>
            <a:ext cx="9277111" cy="1392248"/>
          </a:xfrm>
        </p:spPr>
        <p:txBody>
          <a:bodyPr>
            <a:noAutofit/>
          </a:bodyPr>
          <a:lstStyle/>
          <a:p>
            <a:pPr algn="ctr">
              <a:lnSpc>
                <a:spcPct val="90000"/>
              </a:lnSpc>
            </a:pPr>
            <a:r>
              <a:rPr lang="en-IN" sz="2800" b="1" dirty="0">
                <a:latin typeface="+mn-lt"/>
              </a:rPr>
              <a:t> </a:t>
            </a:r>
            <a:br>
              <a:rPr lang="en-IN" sz="2800" b="1" dirty="0">
                <a:latin typeface="+mn-lt"/>
              </a:rPr>
            </a:br>
            <a:br>
              <a:rPr lang="en-IN" sz="2800" b="1" dirty="0">
                <a:latin typeface="+mn-lt"/>
              </a:rPr>
            </a:br>
            <a:br>
              <a:rPr lang="en-IN" sz="2800" b="1" dirty="0">
                <a:latin typeface="+mn-lt"/>
              </a:rPr>
            </a:br>
            <a:br>
              <a:rPr lang="en-IN" sz="2800" b="1" dirty="0">
                <a:latin typeface="+mn-lt"/>
              </a:rPr>
            </a:br>
            <a:r>
              <a:rPr lang="en-US" sz="2800" b="1" dirty="0">
                <a:latin typeface="+mn-lt"/>
              </a:rPr>
              <a:t>Restarting the System with “Start Over”</a:t>
            </a:r>
            <a:br>
              <a:rPr lang="en-US" sz="2800" b="1" dirty="0">
                <a:latin typeface="+mn-lt"/>
              </a:rPr>
            </a:br>
            <a:br>
              <a:rPr lang="en-US" sz="2800" b="1" dirty="0">
                <a:latin typeface="+mn-lt"/>
              </a:rPr>
            </a:br>
            <a:br>
              <a:rPr lang="en-US" sz="2800" b="1" dirty="0">
                <a:latin typeface="+mn-lt"/>
              </a:rPr>
            </a:br>
            <a:r>
              <a:rPr lang="en-IN" sz="2800" b="1" dirty="0">
                <a:latin typeface="+mn-lt"/>
              </a:rPr>
              <a:t> </a:t>
            </a:r>
            <a:br>
              <a:rPr lang="en-IN" sz="2800" dirty="0">
                <a:latin typeface="+mn-lt"/>
              </a:rPr>
            </a:br>
            <a:endParaRPr lang="en-AU" sz="2800" dirty="0">
              <a:latin typeface="+mn-lt"/>
            </a:endParaRPr>
          </a:p>
        </p:txBody>
      </p:sp>
      <p:pic>
        <p:nvPicPr>
          <p:cNvPr id="7" name="Picture 6" descr="A screenshot of a calendar&#10;&#10;Description automatically generated">
            <a:extLst>
              <a:ext uri="{FF2B5EF4-FFF2-40B4-BE49-F238E27FC236}">
                <a16:creationId xmlns:a16="http://schemas.microsoft.com/office/drawing/2014/main" id="{E366FAE3-7624-1CD7-2941-DF61D3B27343}"/>
              </a:ext>
            </a:extLst>
          </p:cNvPr>
          <p:cNvPicPr>
            <a:picLocks noChangeAspect="1"/>
          </p:cNvPicPr>
          <p:nvPr/>
        </p:nvPicPr>
        <p:blipFill>
          <a:blip r:embed="rId2"/>
          <a:stretch>
            <a:fillRect/>
          </a:stretch>
        </p:blipFill>
        <p:spPr>
          <a:xfrm>
            <a:off x="7488237" y="1599290"/>
            <a:ext cx="3514725" cy="4610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50072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8EB246-CF3C-5F4D-5FFA-6A4ED398844F}"/>
              </a:ext>
            </a:extLst>
          </p:cNvPr>
          <p:cNvSpPr>
            <a:spLocks noGrp="1"/>
          </p:cNvSpPr>
          <p:nvPr>
            <p:ph idx="1"/>
          </p:nvPr>
        </p:nvSpPr>
        <p:spPr>
          <a:xfrm>
            <a:off x="6094187" y="1331641"/>
            <a:ext cx="5848709" cy="5410934"/>
          </a:xfrm>
        </p:spPr>
        <p:txBody>
          <a:bodyPr>
            <a:normAutofit/>
          </a:bodyPr>
          <a:lstStyle/>
          <a:p>
            <a:r>
              <a:rPr lang="en-US" dirty="0"/>
              <a:t>A high-quality dataset is the backbone of any reliable AI model. </a:t>
            </a:r>
          </a:p>
          <a:p>
            <a:r>
              <a:rPr lang="en-US" dirty="0"/>
              <a:t>For a car recommendation system to make accurate and meaningful predictions, the data it learns from must be comprehensive, clean, and well-prepared. </a:t>
            </a:r>
          </a:p>
          <a:p>
            <a:r>
              <a:rPr lang="en-US" dirty="0"/>
              <a:t>A thorough research was done about user preferences and car features that make a significant difference to an individual car.</a:t>
            </a:r>
          </a:p>
          <a:p>
            <a:r>
              <a:rPr lang="en-US" dirty="0"/>
              <a:t>Web scraping was done using BeautifulSoap (a python library ) to gather car data and study car features and corresponding user preferences.</a:t>
            </a:r>
          </a:p>
          <a:p>
            <a:r>
              <a:rPr lang="en-US" dirty="0"/>
              <a:t>Based on the above , a custom Python script was written to generate a dataset with 10,000 unique records and 18 field attributes to represent the features of a specific car .  </a:t>
            </a:r>
            <a:endParaRPr lang="en-IN" dirty="0"/>
          </a:p>
          <a:p>
            <a:pPr marL="0" indent="0">
              <a:buNone/>
            </a:pPr>
            <a:endParaRPr lang="en-AU" b="1" dirty="0"/>
          </a:p>
        </p:txBody>
      </p:sp>
      <p:pic>
        <p:nvPicPr>
          <p:cNvPr id="5" name="Picture 4">
            <a:extLst>
              <a:ext uri="{FF2B5EF4-FFF2-40B4-BE49-F238E27FC236}">
                <a16:creationId xmlns:a16="http://schemas.microsoft.com/office/drawing/2014/main" id="{0141C823-F3CF-20AD-1C80-5F00E2EDD485}"/>
              </a:ext>
            </a:extLst>
          </p:cNvPr>
          <p:cNvPicPr>
            <a:picLocks noChangeAspect="1"/>
          </p:cNvPicPr>
          <p:nvPr/>
        </p:nvPicPr>
        <p:blipFill>
          <a:blip r:embed="rId3"/>
          <a:stretch>
            <a:fillRect/>
          </a:stretch>
        </p:blipFill>
        <p:spPr>
          <a:xfrm>
            <a:off x="680940" y="1331641"/>
            <a:ext cx="5064253" cy="500095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itle 5">
            <a:extLst>
              <a:ext uri="{FF2B5EF4-FFF2-40B4-BE49-F238E27FC236}">
                <a16:creationId xmlns:a16="http://schemas.microsoft.com/office/drawing/2014/main" id="{3C685A44-79FD-3BA9-980F-6FF8B3D4CC76}"/>
              </a:ext>
            </a:extLst>
          </p:cNvPr>
          <p:cNvSpPr>
            <a:spLocks noGrp="1"/>
          </p:cNvSpPr>
          <p:nvPr>
            <p:ph type="title"/>
          </p:nvPr>
        </p:nvSpPr>
        <p:spPr>
          <a:xfrm>
            <a:off x="1266373" y="0"/>
            <a:ext cx="9655628" cy="921657"/>
          </a:xfrm>
        </p:spPr>
        <p:txBody>
          <a:bodyPr/>
          <a:lstStyle/>
          <a:p>
            <a:pPr algn="ctr"/>
            <a:r>
              <a:rPr lang="en-IN" b="1" dirty="0"/>
              <a:t>The Dataset</a:t>
            </a:r>
            <a:endParaRPr lang="en-AU" b="1" dirty="0"/>
          </a:p>
        </p:txBody>
      </p:sp>
    </p:spTree>
    <p:extLst>
      <p:ext uri="{BB962C8B-B14F-4D97-AF65-F5344CB8AC3E}">
        <p14:creationId xmlns:p14="http://schemas.microsoft.com/office/powerpoint/2010/main" val="2506078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BD4C63-F469-57C7-47F1-1E13DC80D9BC}"/>
              </a:ext>
            </a:extLst>
          </p:cNvPr>
          <p:cNvSpPr>
            <a:spLocks noGrp="1"/>
          </p:cNvSpPr>
          <p:nvPr>
            <p:ph idx="1"/>
          </p:nvPr>
        </p:nvSpPr>
        <p:spPr>
          <a:xfrm>
            <a:off x="732816" y="648930"/>
            <a:ext cx="10530349" cy="4819772"/>
          </a:xfrm>
        </p:spPr>
        <p:txBody>
          <a:bodyPr>
            <a:normAutofit lnSpcReduction="10000"/>
          </a:bodyPr>
          <a:lstStyle/>
          <a:p>
            <a:pPr marL="0" lvl="0" indent="0" algn="ctr" defTabSz="914400" eaLnBrk="0" fontAlgn="base" hangingPunct="0">
              <a:spcBef>
                <a:spcPct val="0"/>
              </a:spcBef>
              <a:spcAft>
                <a:spcPct val="0"/>
              </a:spcAft>
              <a:buClrTx/>
              <a:buSzTx/>
              <a:buNone/>
            </a:pPr>
            <a:endParaRPr lang="en-IN" b="1" dirty="0"/>
          </a:p>
          <a:p>
            <a:pPr marL="0" lvl="0" indent="0" defTabSz="914400" eaLnBrk="0" fontAlgn="base" hangingPunct="0">
              <a:lnSpc>
                <a:spcPct val="170000"/>
              </a:lnSpc>
              <a:spcBef>
                <a:spcPct val="0"/>
              </a:spcBef>
              <a:spcAft>
                <a:spcPct val="0"/>
              </a:spcAft>
              <a:buClrTx/>
              <a:buSzTx/>
              <a:buFontTx/>
              <a:buChar char="•"/>
            </a:pPr>
            <a:r>
              <a:rPr lang="en-US" altLang="en-US" sz="1700" b="1" dirty="0">
                <a:latin typeface="Arial" panose="020B0604020202020204" pitchFamily="34" charset="0"/>
              </a:rPr>
              <a:t>Car ID</a:t>
            </a:r>
            <a:r>
              <a:rPr lang="en-US" altLang="en-US" sz="1700" dirty="0">
                <a:latin typeface="Arial" panose="020B0604020202020204" pitchFamily="34" charset="0"/>
              </a:rPr>
              <a:t>: A unique identifier for each car record.</a:t>
            </a:r>
          </a:p>
          <a:p>
            <a:pPr marL="0" lvl="0" indent="0" defTabSz="914400" eaLnBrk="0" fontAlgn="base" hangingPunct="0">
              <a:lnSpc>
                <a:spcPct val="170000"/>
              </a:lnSpc>
              <a:spcBef>
                <a:spcPct val="0"/>
              </a:spcBef>
              <a:spcAft>
                <a:spcPct val="0"/>
              </a:spcAft>
              <a:buClrTx/>
              <a:buSzTx/>
              <a:buFontTx/>
              <a:buChar char="•"/>
            </a:pPr>
            <a:r>
              <a:rPr lang="en-US" altLang="en-US" sz="1700" b="1" dirty="0">
                <a:latin typeface="Arial" panose="020B0604020202020204" pitchFamily="34" charset="0"/>
              </a:rPr>
              <a:t>Car Name</a:t>
            </a:r>
            <a:r>
              <a:rPr lang="en-US" altLang="en-US" sz="1700" dirty="0">
                <a:latin typeface="Arial" panose="020B0604020202020204" pitchFamily="34" charset="0"/>
              </a:rPr>
              <a:t>: The make and model of the car.</a:t>
            </a:r>
          </a:p>
          <a:p>
            <a:pPr marL="0" lvl="0" indent="0" defTabSz="914400" eaLnBrk="0" fontAlgn="base" hangingPunct="0">
              <a:lnSpc>
                <a:spcPct val="170000"/>
              </a:lnSpc>
              <a:spcBef>
                <a:spcPct val="0"/>
              </a:spcBef>
              <a:spcAft>
                <a:spcPct val="0"/>
              </a:spcAft>
              <a:buClrTx/>
              <a:buSzTx/>
              <a:buFontTx/>
              <a:buChar char="•"/>
            </a:pPr>
            <a:r>
              <a:rPr lang="en-US" altLang="en-US" sz="1700" b="1" dirty="0">
                <a:latin typeface="Arial" panose="020B0604020202020204" pitchFamily="34" charset="0"/>
              </a:rPr>
              <a:t>Body Type</a:t>
            </a:r>
            <a:r>
              <a:rPr lang="en-US" altLang="en-US" sz="1700" dirty="0">
                <a:latin typeface="Arial" panose="020B0604020202020204" pitchFamily="34" charset="0"/>
              </a:rPr>
              <a:t>: Represents the type of car, such as Sedan, SUV, Hatchback, etc.</a:t>
            </a:r>
          </a:p>
          <a:p>
            <a:pPr marL="0" lvl="0" indent="0" defTabSz="914400" eaLnBrk="0" fontAlgn="base" hangingPunct="0">
              <a:lnSpc>
                <a:spcPct val="170000"/>
              </a:lnSpc>
              <a:spcBef>
                <a:spcPct val="0"/>
              </a:spcBef>
              <a:spcAft>
                <a:spcPct val="0"/>
              </a:spcAft>
              <a:buClrTx/>
              <a:buSzTx/>
              <a:buFontTx/>
              <a:buChar char="•"/>
            </a:pPr>
            <a:r>
              <a:rPr lang="en-US" altLang="en-US" sz="1700" b="1" dirty="0">
                <a:latin typeface="Arial" panose="020B0604020202020204" pitchFamily="34" charset="0"/>
              </a:rPr>
              <a:t>Engine Type</a:t>
            </a:r>
            <a:r>
              <a:rPr lang="en-US" altLang="en-US" sz="1700" dirty="0">
                <a:latin typeface="Arial" panose="020B0604020202020204" pitchFamily="34" charset="0"/>
              </a:rPr>
              <a:t>: Specifies the type of engine used in the car, such as Petrol, Diesel, Electric, or Hybrid.</a:t>
            </a:r>
          </a:p>
          <a:p>
            <a:pPr marL="0" lvl="0" indent="0" defTabSz="914400" eaLnBrk="0" fontAlgn="base" hangingPunct="0">
              <a:lnSpc>
                <a:spcPct val="170000"/>
              </a:lnSpc>
              <a:spcBef>
                <a:spcPct val="0"/>
              </a:spcBef>
              <a:spcAft>
                <a:spcPct val="0"/>
              </a:spcAft>
              <a:buClrTx/>
              <a:buSzTx/>
              <a:buFontTx/>
              <a:buChar char="•"/>
            </a:pPr>
            <a:r>
              <a:rPr lang="en-US" altLang="en-US" sz="1700" b="1" dirty="0">
                <a:latin typeface="Arial" panose="020B0604020202020204" pitchFamily="34" charset="0"/>
              </a:rPr>
              <a:t>Price ($)</a:t>
            </a:r>
            <a:r>
              <a:rPr lang="en-US" altLang="en-US" sz="1700" dirty="0">
                <a:latin typeface="Arial" panose="020B0604020202020204" pitchFamily="34" charset="0"/>
              </a:rPr>
              <a:t>: The cost of the car, in USD, to help users filter based on their budget.</a:t>
            </a:r>
          </a:p>
          <a:p>
            <a:pPr marL="0" lvl="0" indent="0" defTabSz="914400" eaLnBrk="0" fontAlgn="base" hangingPunct="0">
              <a:lnSpc>
                <a:spcPct val="170000"/>
              </a:lnSpc>
              <a:spcBef>
                <a:spcPct val="0"/>
              </a:spcBef>
              <a:spcAft>
                <a:spcPct val="0"/>
              </a:spcAft>
              <a:buClrTx/>
              <a:buSzTx/>
              <a:buFontTx/>
              <a:buChar char="•"/>
            </a:pPr>
            <a:r>
              <a:rPr lang="en-US" altLang="en-US" sz="1700" b="1" dirty="0">
                <a:latin typeface="Arial" panose="020B0604020202020204" pitchFamily="34" charset="0"/>
              </a:rPr>
              <a:t>Year of Manufacture</a:t>
            </a:r>
            <a:r>
              <a:rPr lang="en-US" altLang="en-US" sz="1700" dirty="0">
                <a:latin typeface="Arial" panose="020B0604020202020204" pitchFamily="34" charset="0"/>
              </a:rPr>
              <a:t>: Indicates the manufacturing year, providing insights into the car's age and model year.</a:t>
            </a:r>
          </a:p>
          <a:p>
            <a:pPr marL="0" lvl="0" indent="0" defTabSz="914400" eaLnBrk="0" fontAlgn="base" hangingPunct="0">
              <a:lnSpc>
                <a:spcPct val="170000"/>
              </a:lnSpc>
              <a:spcBef>
                <a:spcPct val="0"/>
              </a:spcBef>
              <a:spcAft>
                <a:spcPct val="0"/>
              </a:spcAft>
              <a:buClrTx/>
              <a:buSzTx/>
              <a:buFontTx/>
              <a:buChar char="•"/>
            </a:pPr>
            <a:r>
              <a:rPr lang="en-US" altLang="en-US" sz="1700" b="1" dirty="0">
                <a:latin typeface="Arial" panose="020B0604020202020204" pitchFamily="34" charset="0"/>
              </a:rPr>
              <a:t>Transmission Type</a:t>
            </a:r>
            <a:r>
              <a:rPr lang="en-US" altLang="en-US" sz="1700" dirty="0">
                <a:latin typeface="Arial" panose="020B0604020202020204" pitchFamily="34" charset="0"/>
              </a:rPr>
              <a:t>: Specifies whether the car has an automatic or manual transmission.</a:t>
            </a:r>
          </a:p>
          <a:p>
            <a:pPr marL="0" lvl="0" indent="0" defTabSz="914400" eaLnBrk="0" fontAlgn="base" hangingPunct="0">
              <a:lnSpc>
                <a:spcPct val="170000"/>
              </a:lnSpc>
              <a:spcBef>
                <a:spcPct val="0"/>
              </a:spcBef>
              <a:spcAft>
                <a:spcPct val="0"/>
              </a:spcAft>
              <a:buClrTx/>
              <a:buSzTx/>
              <a:buFontTx/>
              <a:buChar char="•"/>
            </a:pPr>
            <a:r>
              <a:rPr lang="en-US" altLang="en-US" sz="1700" b="1" dirty="0">
                <a:latin typeface="Arial" panose="020B0604020202020204" pitchFamily="34" charset="0"/>
              </a:rPr>
              <a:t>Resale Value ($)</a:t>
            </a:r>
            <a:r>
              <a:rPr lang="en-US" altLang="en-US" sz="1700" dirty="0">
                <a:latin typeface="Arial" panose="020B0604020202020204" pitchFamily="34" charset="0"/>
              </a:rPr>
              <a:t>: Indicates the estimated resale value of the car, a key factor for users interested in long-term investment.</a:t>
            </a:r>
          </a:p>
          <a:p>
            <a:pPr marL="0" indent="0">
              <a:buNone/>
            </a:pPr>
            <a:r>
              <a:rPr lang="en-IN" sz="1700" b="1" dirty="0"/>
              <a:t> </a:t>
            </a:r>
            <a:endParaRPr lang="en-AU" sz="1700" b="1" dirty="0"/>
          </a:p>
        </p:txBody>
      </p:sp>
      <p:sp>
        <p:nvSpPr>
          <p:cNvPr id="7" name="Title 1">
            <a:extLst>
              <a:ext uri="{FF2B5EF4-FFF2-40B4-BE49-F238E27FC236}">
                <a16:creationId xmlns:a16="http://schemas.microsoft.com/office/drawing/2014/main" id="{A7FDA391-90BC-DBD2-1C81-5276F4FDFB21}"/>
              </a:ext>
            </a:extLst>
          </p:cNvPr>
          <p:cNvSpPr>
            <a:spLocks noGrp="1"/>
          </p:cNvSpPr>
          <p:nvPr>
            <p:ph type="title"/>
          </p:nvPr>
        </p:nvSpPr>
        <p:spPr>
          <a:xfrm>
            <a:off x="1359436" y="70793"/>
            <a:ext cx="9277111" cy="1392248"/>
          </a:xfrm>
        </p:spPr>
        <p:txBody>
          <a:bodyPr>
            <a:normAutofit/>
          </a:bodyPr>
          <a:lstStyle/>
          <a:p>
            <a:pPr algn="ctr">
              <a:lnSpc>
                <a:spcPct val="90000"/>
              </a:lnSpc>
            </a:pPr>
            <a:r>
              <a:rPr lang="en-IN" sz="3000" b="1" dirty="0"/>
              <a:t>Dataset schema </a:t>
            </a:r>
            <a:br>
              <a:rPr lang="en-IN" dirty="0"/>
            </a:br>
            <a:endParaRPr lang="en-AU" dirty="0"/>
          </a:p>
        </p:txBody>
      </p:sp>
      <p:pic>
        <p:nvPicPr>
          <p:cNvPr id="11" name="Picture 10">
            <a:extLst>
              <a:ext uri="{FF2B5EF4-FFF2-40B4-BE49-F238E27FC236}">
                <a16:creationId xmlns:a16="http://schemas.microsoft.com/office/drawing/2014/main" id="{E425B38B-42F5-38CA-94EC-1804318155D1}"/>
              </a:ext>
            </a:extLst>
          </p:cNvPr>
          <p:cNvPicPr>
            <a:picLocks noChangeAspect="1"/>
          </p:cNvPicPr>
          <p:nvPr/>
        </p:nvPicPr>
        <p:blipFill>
          <a:blip r:embed="rId2"/>
          <a:stretch>
            <a:fillRect/>
          </a:stretch>
        </p:blipFill>
        <p:spPr>
          <a:xfrm>
            <a:off x="1350878" y="5672594"/>
            <a:ext cx="9490243" cy="595934"/>
          </a:xfrm>
          <a:prstGeom prst="rect">
            <a:avLst/>
          </a:prstGeom>
        </p:spPr>
      </p:pic>
    </p:spTree>
    <p:extLst>
      <p:ext uri="{BB962C8B-B14F-4D97-AF65-F5344CB8AC3E}">
        <p14:creationId xmlns:p14="http://schemas.microsoft.com/office/powerpoint/2010/main" val="16471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EB876C87-BF2D-D327-E039-C8F01F17728F}"/>
              </a:ext>
            </a:extLst>
          </p:cNvPr>
          <p:cNvSpPr>
            <a:spLocks noGrp="1" noChangeArrowheads="1"/>
          </p:cNvSpPr>
          <p:nvPr>
            <p:ph idx="1"/>
          </p:nvPr>
        </p:nvSpPr>
        <p:spPr bwMode="auto">
          <a:xfrm>
            <a:off x="734439" y="607624"/>
            <a:ext cx="10923700" cy="4752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Fuel Economy (km/l)</a:t>
            </a:r>
            <a:r>
              <a:rPr kumimoji="0" lang="en-US" altLang="en-US" sz="1700" b="0" i="0" u="none" strike="noStrike" cap="none" normalizeH="0" baseline="0" dirty="0">
                <a:ln>
                  <a:noFill/>
                </a:ln>
                <a:solidFill>
                  <a:schemeClr val="tx1"/>
                </a:solidFill>
                <a:effectLst/>
                <a:latin typeface="Arial" panose="020B0604020202020204" pitchFamily="34" charset="0"/>
              </a:rPr>
              <a:t>: Measures the fuel efficiency of the car, often a top priority for cost-conscious buyers.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Performance Rating</a:t>
            </a:r>
            <a:r>
              <a:rPr kumimoji="0" lang="en-US" altLang="en-US" sz="1700" b="0" i="0" u="none" strike="noStrike" cap="none" normalizeH="0" baseline="0" dirty="0">
                <a:ln>
                  <a:noFill/>
                </a:ln>
                <a:solidFill>
                  <a:schemeClr val="tx1"/>
                </a:solidFill>
                <a:effectLst/>
                <a:latin typeface="Arial" panose="020B0604020202020204" pitchFamily="34" charset="0"/>
              </a:rPr>
              <a:t>: A score reflecting the car’s engine power, acceleration, and overall driving experience.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User Rating</a:t>
            </a:r>
            <a:r>
              <a:rPr kumimoji="0" lang="en-US" altLang="en-US" sz="1700" b="0" i="0" u="none" strike="noStrike" cap="none" normalizeH="0" baseline="0" dirty="0">
                <a:ln>
                  <a:noFill/>
                </a:ln>
                <a:solidFill>
                  <a:schemeClr val="tx1"/>
                </a:solidFill>
                <a:effectLst/>
                <a:latin typeface="Arial" panose="020B0604020202020204" pitchFamily="34" charset="0"/>
              </a:rPr>
              <a:t>: A rating based on customer reviews, providing an aggregated score from user experiences.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Safety Rating</a:t>
            </a:r>
            <a:r>
              <a:rPr kumimoji="0" lang="en-US" altLang="en-US" sz="1700" b="0" i="0" u="none" strike="noStrike" cap="none" normalizeH="0" baseline="0" dirty="0">
                <a:ln>
                  <a:noFill/>
                </a:ln>
                <a:solidFill>
                  <a:schemeClr val="tx1"/>
                </a:solidFill>
                <a:effectLst/>
                <a:latin typeface="Arial" panose="020B0604020202020204" pitchFamily="34" charset="0"/>
              </a:rPr>
              <a:t>: Indicates the safety features and crash-test ratings of the car.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Comfort Level</a:t>
            </a:r>
            <a:r>
              <a:rPr kumimoji="0" lang="en-US" altLang="en-US" sz="1700" b="0" i="0" u="none" strike="noStrike" cap="none" normalizeH="0" baseline="0" dirty="0">
                <a:ln>
                  <a:noFill/>
                </a:ln>
                <a:solidFill>
                  <a:schemeClr val="tx1"/>
                </a:solidFill>
                <a:effectLst/>
                <a:latin typeface="Arial" panose="020B0604020202020204" pitchFamily="34" charset="0"/>
              </a:rPr>
              <a:t>: Reflects the car’s interior quality, seating comfort, and ride smoothness.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Maintenance Cost ($/yr)</a:t>
            </a:r>
            <a:r>
              <a:rPr kumimoji="0" lang="en-US" altLang="en-US" sz="1700" b="0" i="0" u="none" strike="noStrike" cap="none" normalizeH="0" baseline="0" dirty="0">
                <a:ln>
                  <a:noFill/>
                </a:ln>
                <a:solidFill>
                  <a:schemeClr val="tx1"/>
                </a:solidFill>
                <a:effectLst/>
                <a:latin typeface="Arial" panose="020B0604020202020204" pitchFamily="34" charset="0"/>
              </a:rPr>
              <a:t>: Annual maintenance costs, helping users estimate ongoing expenses.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Warranty Period (years)</a:t>
            </a:r>
            <a:r>
              <a:rPr kumimoji="0" lang="en-US" altLang="en-US" sz="1700" b="0" i="0" u="none" strike="noStrike" cap="none" normalizeH="0" baseline="0" dirty="0">
                <a:ln>
                  <a:noFill/>
                </a:ln>
                <a:solidFill>
                  <a:schemeClr val="tx1"/>
                </a:solidFill>
                <a:effectLst/>
                <a:latin typeface="Arial" panose="020B0604020202020204" pitchFamily="34" charset="0"/>
              </a:rPr>
              <a:t>: The number of years covered under the manufacturer’s warranty.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Seating Capacity</a:t>
            </a:r>
            <a:r>
              <a:rPr kumimoji="0" lang="en-US" altLang="en-US" sz="1700" b="0" i="0" u="none" strike="noStrike" cap="none" normalizeH="0" baseline="0" dirty="0">
                <a:ln>
                  <a:noFill/>
                </a:ln>
                <a:solidFill>
                  <a:schemeClr val="tx1"/>
                </a:solidFill>
                <a:effectLst/>
                <a:latin typeface="Arial" panose="020B0604020202020204" pitchFamily="34" charset="0"/>
              </a:rPr>
              <a:t>: The number of seats available, catering to users looking for specific passenger capacities.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Battery Capacity (kWh)</a:t>
            </a:r>
            <a:r>
              <a:rPr kumimoji="0" lang="en-US" altLang="en-US" sz="1700" b="0" i="0" u="none" strike="noStrike" cap="none" normalizeH="0" baseline="0" dirty="0">
                <a:ln>
                  <a:noFill/>
                </a:ln>
                <a:solidFill>
                  <a:schemeClr val="tx1"/>
                </a:solidFill>
                <a:effectLst/>
                <a:latin typeface="Arial" panose="020B0604020202020204" pitchFamily="34" charset="0"/>
              </a:rPr>
              <a:t>: Relevant for electric and hybrid cars, indicating the energy storage capacity </a:t>
            </a:r>
          </a:p>
          <a:p>
            <a:pPr marL="0" marR="0" lvl="0" indent="0" algn="l" defTabSz="914400" rtl="0" eaLnBrk="0" fontAlgn="base" latinLnBrk="0" hangingPunct="0">
              <a:lnSpc>
                <a:spcPct val="150000"/>
              </a:lnSpc>
              <a:spcBef>
                <a:spcPct val="0"/>
              </a:spcBef>
              <a:spcAft>
                <a:spcPct val="0"/>
              </a:spcAft>
              <a:buClrTx/>
              <a:buSzTx/>
              <a:buNone/>
              <a:tabLst/>
            </a:pPr>
            <a:r>
              <a:rPr lang="en-US" altLang="en-US" sz="1700" dirty="0">
                <a:latin typeface="Arial" panose="020B0604020202020204" pitchFamily="34" charset="0"/>
              </a:rPr>
              <a:t>		            </a:t>
            </a:r>
            <a:r>
              <a:rPr kumimoji="0" lang="en-US" altLang="en-US" sz="1700" b="0" i="0" u="none" strike="noStrike" cap="none" normalizeH="0" baseline="0" dirty="0">
                <a:ln>
                  <a:noFill/>
                </a:ln>
                <a:solidFill>
                  <a:schemeClr val="tx1"/>
                </a:solidFill>
                <a:effectLst/>
                <a:latin typeface="Arial" panose="020B0604020202020204" pitchFamily="34" charset="0"/>
              </a:rPr>
              <a:t>of the vehicle’s battery.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Drive Type</a:t>
            </a:r>
            <a:r>
              <a:rPr kumimoji="0" lang="en-US" altLang="en-US" sz="1700" b="0" i="0" u="none" strike="noStrike" cap="none" normalizeH="0" baseline="0" dirty="0">
                <a:ln>
                  <a:noFill/>
                </a:ln>
                <a:solidFill>
                  <a:schemeClr val="tx1"/>
                </a:solidFill>
                <a:effectLst/>
                <a:latin typeface="Arial" panose="020B0604020202020204" pitchFamily="34" charset="0"/>
              </a:rPr>
              <a:t>: Specifies the type of drivetrain, such as Rear-Wheel Drive (RWD), Front-Wheel Drive (FWD), </a:t>
            </a:r>
          </a:p>
          <a:p>
            <a:pPr marL="457200" lvl="1" indent="0" defTabSz="914400" eaLnBrk="0" fontAlgn="base" hangingPunct="0">
              <a:lnSpc>
                <a:spcPct val="150000"/>
              </a:lnSpc>
              <a:spcBef>
                <a:spcPct val="0"/>
              </a:spcBef>
              <a:spcAft>
                <a:spcPct val="0"/>
              </a:spcAft>
              <a:buClrTx/>
              <a:buSzTx/>
              <a:buNone/>
            </a:pPr>
            <a:r>
              <a:rPr kumimoji="0" lang="en-US" altLang="en-US" sz="1700" b="0" i="0" u="none" strike="noStrike" cap="none" normalizeH="0" baseline="0" dirty="0">
                <a:ln>
                  <a:noFill/>
                </a:ln>
                <a:solidFill>
                  <a:schemeClr val="tx1"/>
                </a:solidFill>
                <a:effectLst/>
                <a:latin typeface="Arial" panose="020B0604020202020204" pitchFamily="34" charset="0"/>
              </a:rPr>
              <a:t>	       or All-Wheel Drive (AWD). </a:t>
            </a:r>
          </a:p>
        </p:txBody>
      </p:sp>
      <p:pic>
        <p:nvPicPr>
          <p:cNvPr id="12" name="Picture 11">
            <a:extLst>
              <a:ext uri="{FF2B5EF4-FFF2-40B4-BE49-F238E27FC236}">
                <a16:creationId xmlns:a16="http://schemas.microsoft.com/office/drawing/2014/main" id="{435785DF-C0F5-03BF-D90E-617A2A59F424}"/>
              </a:ext>
            </a:extLst>
          </p:cNvPr>
          <p:cNvPicPr>
            <a:picLocks noChangeAspect="1"/>
          </p:cNvPicPr>
          <p:nvPr/>
        </p:nvPicPr>
        <p:blipFill>
          <a:blip r:embed="rId2"/>
          <a:stretch>
            <a:fillRect/>
          </a:stretch>
        </p:blipFill>
        <p:spPr>
          <a:xfrm>
            <a:off x="1158995" y="5663381"/>
            <a:ext cx="9975237" cy="536840"/>
          </a:xfrm>
          <a:prstGeom prst="rect">
            <a:avLst/>
          </a:prstGeom>
        </p:spPr>
      </p:pic>
    </p:spTree>
    <p:extLst>
      <p:ext uri="{BB962C8B-B14F-4D97-AF65-F5344CB8AC3E}">
        <p14:creationId xmlns:p14="http://schemas.microsoft.com/office/powerpoint/2010/main" val="384294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5F45-02D8-2597-7B9B-90FC84B312B0}"/>
              </a:ext>
            </a:extLst>
          </p:cNvPr>
          <p:cNvSpPr>
            <a:spLocks noGrp="1"/>
          </p:cNvSpPr>
          <p:nvPr>
            <p:ph type="title"/>
          </p:nvPr>
        </p:nvSpPr>
        <p:spPr>
          <a:xfrm>
            <a:off x="1030287" y="0"/>
            <a:ext cx="10131425" cy="793631"/>
          </a:xfrm>
        </p:spPr>
        <p:txBody>
          <a:bodyPr>
            <a:normAutofit/>
          </a:bodyPr>
          <a:lstStyle/>
          <a:p>
            <a:pPr algn="ctr"/>
            <a:r>
              <a:rPr lang="en-IN" sz="2800" b="1" dirty="0"/>
              <a:t>Team Members and contribution statements</a:t>
            </a:r>
            <a:endParaRPr lang="en-AU" sz="2800" b="1" dirty="0"/>
          </a:p>
        </p:txBody>
      </p:sp>
      <p:sp>
        <p:nvSpPr>
          <p:cNvPr id="3" name="Content Placeholder 2">
            <a:extLst>
              <a:ext uri="{FF2B5EF4-FFF2-40B4-BE49-F238E27FC236}">
                <a16:creationId xmlns:a16="http://schemas.microsoft.com/office/drawing/2014/main" id="{F35F1F59-1E03-B2A0-622F-8C927D0175A7}"/>
              </a:ext>
            </a:extLst>
          </p:cNvPr>
          <p:cNvSpPr>
            <a:spLocks noGrp="1"/>
          </p:cNvSpPr>
          <p:nvPr>
            <p:ph idx="1"/>
          </p:nvPr>
        </p:nvSpPr>
        <p:spPr>
          <a:xfrm>
            <a:off x="846828" y="718868"/>
            <a:ext cx="10787331" cy="6139132"/>
          </a:xfrm>
        </p:spPr>
        <p:txBody>
          <a:bodyPr>
            <a:normAutofit fontScale="92500" lnSpcReduction="20000"/>
          </a:bodyPr>
          <a:lstStyle/>
          <a:p>
            <a:pPr marL="0" indent="0">
              <a:buNone/>
            </a:pPr>
            <a:endParaRPr lang="en-IN" dirty="0"/>
          </a:p>
          <a:p>
            <a:pPr marL="0" indent="0">
              <a:buNone/>
            </a:pPr>
            <a:endParaRPr lang="en-IN" dirty="0"/>
          </a:p>
          <a:p>
            <a:pPr marL="0" indent="0">
              <a:buNone/>
            </a:pPr>
            <a:r>
              <a:rPr lang="en-IN" dirty="0"/>
              <a:t>Arun Ragavendhar Arunachalam Palaniyappan - ( 104837257 ) - Group leader  </a:t>
            </a:r>
          </a:p>
          <a:p>
            <a:r>
              <a:rPr lang="en-IN" dirty="0"/>
              <a:t>Lead Software Developer , Researcher ,Machine Learning Engineer, Data Engineer</a:t>
            </a:r>
          </a:p>
          <a:p>
            <a:r>
              <a:rPr lang="en-IN" dirty="0"/>
              <a:t>Created datasets , designed and developed the Neural network model and Streamlit web application.</a:t>
            </a:r>
          </a:p>
          <a:p>
            <a:pPr marL="0" indent="0" algn="l">
              <a:buNone/>
            </a:pPr>
            <a:endParaRPr lang="en-IN" dirty="0"/>
          </a:p>
          <a:p>
            <a:pPr marL="0" indent="0" algn="l">
              <a:buNone/>
            </a:pPr>
            <a:r>
              <a:rPr lang="en-IN" dirty="0"/>
              <a:t>Gurlivleen Singh Kainth - (</a:t>
            </a:r>
            <a:r>
              <a:rPr lang="en-AU" sz="1800" b="0" i="0" u="none" strike="noStrike" baseline="0" dirty="0">
                <a:latin typeface="Calibri" panose="020F0502020204030204" pitchFamily="34" charset="0"/>
              </a:rPr>
              <a:t> 104796002</a:t>
            </a:r>
            <a:r>
              <a:rPr lang="en-AU" sz="1800" b="0" i="0" u="none" strike="noStrike" baseline="0" dirty="0">
                <a:solidFill>
                  <a:srgbClr val="000000"/>
                </a:solidFill>
                <a:latin typeface="Calibri" panose="020F0502020204030204" pitchFamily="34" charset="0"/>
              </a:rPr>
              <a:t> </a:t>
            </a:r>
            <a:r>
              <a:rPr lang="en-AU" sz="1800" b="0" i="0" u="none" strike="noStrike" baseline="0" dirty="0">
                <a:latin typeface="Calibri" panose="020F0502020204030204" pitchFamily="34" charset="0"/>
              </a:rPr>
              <a:t>)</a:t>
            </a:r>
            <a:endParaRPr lang="en-IN" dirty="0"/>
          </a:p>
          <a:p>
            <a:r>
              <a:rPr lang="en-IN" dirty="0"/>
              <a:t>Data Engineer </a:t>
            </a:r>
          </a:p>
          <a:p>
            <a:r>
              <a:rPr lang="en-IN" dirty="0"/>
              <a:t>Contributed to dataset creation , cleaning and preparation for model training</a:t>
            </a:r>
          </a:p>
          <a:p>
            <a:pPr marL="0" indent="0">
              <a:buNone/>
            </a:pPr>
            <a:endParaRPr lang="en-IN" dirty="0"/>
          </a:p>
          <a:p>
            <a:pPr marL="0" indent="0">
              <a:buNone/>
            </a:pPr>
            <a:r>
              <a:rPr lang="en-AU" sz="1800" b="0" i="0" u="none" strike="noStrike" baseline="0" dirty="0">
                <a:latin typeface="Calibri" panose="020F0502020204030204" pitchFamily="34" charset="0"/>
              </a:rPr>
              <a:t>Amirajsinh Pradhyumansinh Sonagara - ( 104801333</a:t>
            </a:r>
            <a:r>
              <a:rPr lang="en-AU" sz="1800" b="0" i="0" u="none" strike="noStrike" baseline="0" dirty="0">
                <a:solidFill>
                  <a:srgbClr val="000000"/>
                </a:solidFill>
                <a:latin typeface="Calibri" panose="020F0502020204030204" pitchFamily="34" charset="0"/>
              </a:rPr>
              <a:t> </a:t>
            </a:r>
            <a:r>
              <a:rPr lang="en-AU" sz="1800" b="0" i="0" u="none" strike="noStrike" baseline="0" dirty="0">
                <a:latin typeface="Calibri" panose="020F0502020204030204" pitchFamily="34" charset="0"/>
              </a:rPr>
              <a:t>) </a:t>
            </a:r>
          </a:p>
          <a:p>
            <a:r>
              <a:rPr lang="en-IN" dirty="0"/>
              <a:t>Web Developer</a:t>
            </a:r>
          </a:p>
          <a:p>
            <a:r>
              <a:rPr lang="en-IN" dirty="0"/>
              <a:t>Contributed to Stream Web Application Development</a:t>
            </a:r>
          </a:p>
          <a:p>
            <a:pPr marL="0" indent="0">
              <a:buNone/>
            </a:pPr>
            <a:endParaRPr lang="en-IN" dirty="0"/>
          </a:p>
          <a:p>
            <a:pPr marL="0" indent="0">
              <a:buNone/>
            </a:pPr>
            <a:r>
              <a:rPr lang="en-AU" sz="1800" b="0" i="0" u="none" strike="noStrike" baseline="0" dirty="0">
                <a:latin typeface="Calibri" panose="020F0502020204030204" pitchFamily="34" charset="0"/>
              </a:rPr>
              <a:t>Henil Mukeshbhai Pistolwala - ( 105065800 )</a:t>
            </a:r>
            <a:r>
              <a:rPr lang="en-AU" sz="1800" b="0" i="0" u="none" strike="noStrike" baseline="0" dirty="0">
                <a:solidFill>
                  <a:srgbClr val="000000"/>
                </a:solidFill>
                <a:latin typeface="Calibri" panose="020F0502020204030204" pitchFamily="34" charset="0"/>
              </a:rPr>
              <a:t> </a:t>
            </a:r>
          </a:p>
          <a:p>
            <a:pPr marL="0" indent="0">
              <a:buNone/>
            </a:pPr>
            <a:r>
              <a:rPr lang="en-IN" dirty="0"/>
              <a:t>Web Developer</a:t>
            </a:r>
          </a:p>
          <a:p>
            <a:r>
              <a:rPr lang="en-IN" dirty="0"/>
              <a:t>Contributed to Stream Web Application Development</a:t>
            </a:r>
          </a:p>
          <a:p>
            <a:endParaRPr lang="en-IN" dirty="0"/>
          </a:p>
          <a:p>
            <a:pPr marL="0" indent="0">
              <a:buNone/>
            </a:pPr>
            <a:endParaRPr lang="en-AU" dirty="0"/>
          </a:p>
        </p:txBody>
      </p:sp>
    </p:spTree>
    <p:extLst>
      <p:ext uri="{BB962C8B-B14F-4D97-AF65-F5344CB8AC3E}">
        <p14:creationId xmlns:p14="http://schemas.microsoft.com/office/powerpoint/2010/main" val="332336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58C5B-CAFE-5276-6CB1-E13DE18B2EE3}"/>
              </a:ext>
            </a:extLst>
          </p:cNvPr>
          <p:cNvSpPr>
            <a:spLocks noGrp="1"/>
          </p:cNvSpPr>
          <p:nvPr>
            <p:ph type="title"/>
          </p:nvPr>
        </p:nvSpPr>
        <p:spPr>
          <a:xfrm>
            <a:off x="2225467" y="0"/>
            <a:ext cx="7580040" cy="1453363"/>
          </a:xfrm>
        </p:spPr>
        <p:txBody>
          <a:bodyPr>
            <a:normAutofit/>
          </a:bodyPr>
          <a:lstStyle/>
          <a:p>
            <a:pPr algn="ctr"/>
            <a:r>
              <a:rPr lang="en-IN" b="1" dirty="0"/>
              <a:t>Dataset cleaning and preparation </a:t>
            </a:r>
            <a:endParaRPr lang="en-AU" b="1" dirty="0"/>
          </a:p>
        </p:txBody>
      </p:sp>
      <p:sp>
        <p:nvSpPr>
          <p:cNvPr id="3" name="Content Placeholder 2">
            <a:extLst>
              <a:ext uri="{FF2B5EF4-FFF2-40B4-BE49-F238E27FC236}">
                <a16:creationId xmlns:a16="http://schemas.microsoft.com/office/drawing/2014/main" id="{E4ACFB31-EAC6-209F-2631-9A500A2ED833}"/>
              </a:ext>
            </a:extLst>
          </p:cNvPr>
          <p:cNvSpPr>
            <a:spLocks noGrp="1"/>
          </p:cNvSpPr>
          <p:nvPr>
            <p:ph idx="1"/>
          </p:nvPr>
        </p:nvSpPr>
        <p:spPr>
          <a:xfrm>
            <a:off x="564778" y="1299713"/>
            <a:ext cx="6163827" cy="5302369"/>
          </a:xfrm>
        </p:spPr>
        <p:txBody>
          <a:bodyPr>
            <a:normAutofit/>
          </a:bodyPr>
          <a:lstStyle/>
          <a:p>
            <a:pPr>
              <a:lnSpc>
                <a:spcPct val="90000"/>
              </a:lnSpc>
            </a:pPr>
            <a:r>
              <a:rPr lang="en-IN" dirty="0"/>
              <a:t>The raw dataset available now was structured and specific , but , still could not be used to train the model.</a:t>
            </a:r>
          </a:p>
          <a:p>
            <a:pPr>
              <a:lnSpc>
                <a:spcPct val="90000"/>
              </a:lnSpc>
            </a:pPr>
            <a:r>
              <a:rPr lang="en-IN" dirty="0"/>
              <a:t>It had both numerical and categorical data.</a:t>
            </a:r>
          </a:p>
          <a:p>
            <a:pPr>
              <a:lnSpc>
                <a:spcPct val="90000"/>
              </a:lnSpc>
            </a:pPr>
            <a:r>
              <a:rPr lang="en-IN" dirty="0"/>
              <a:t>The dataset had string values ( which cannot be sent as input to a node  of the neural network ) , missing fields , outlier values , duplicate values and spiked values.</a:t>
            </a:r>
          </a:p>
          <a:p>
            <a:pPr>
              <a:lnSpc>
                <a:spcPct val="90000"/>
              </a:lnSpc>
            </a:pPr>
            <a:r>
              <a:rPr lang="en-IN" dirty="0"/>
              <a:t>The dataset had to be cleaned , normalized and the categorical string values had to converted to numerical representations before passing them as input to train a neural network .</a:t>
            </a:r>
          </a:p>
          <a:p>
            <a:pPr>
              <a:lnSpc>
                <a:spcPct val="90000"/>
              </a:lnSpc>
            </a:pPr>
            <a:r>
              <a:rPr lang="en-IN" dirty="0"/>
              <a:t>A custom python script was developed for this to clean , normalize and prepare the raw data.</a:t>
            </a:r>
          </a:p>
          <a:p>
            <a:pPr marL="0" indent="0">
              <a:lnSpc>
                <a:spcPct val="90000"/>
              </a:lnSpc>
              <a:buNone/>
            </a:pPr>
            <a:endParaRPr lang="en-AU" dirty="0"/>
          </a:p>
        </p:txBody>
      </p:sp>
      <p:pic>
        <p:nvPicPr>
          <p:cNvPr id="5" name="Picture 4">
            <a:extLst>
              <a:ext uri="{FF2B5EF4-FFF2-40B4-BE49-F238E27FC236}">
                <a16:creationId xmlns:a16="http://schemas.microsoft.com/office/drawing/2014/main" id="{2A5D3961-0209-0EDE-B446-E23460BA22BE}"/>
              </a:ext>
            </a:extLst>
          </p:cNvPr>
          <p:cNvPicPr>
            <a:picLocks noChangeAspect="1"/>
          </p:cNvPicPr>
          <p:nvPr/>
        </p:nvPicPr>
        <p:blipFill>
          <a:blip r:embed="rId3"/>
          <a:stretch>
            <a:fillRect/>
          </a:stretch>
        </p:blipFill>
        <p:spPr>
          <a:xfrm>
            <a:off x="6993516" y="1570583"/>
            <a:ext cx="4748725" cy="47606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50367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BAA4D-FEDC-1D56-0053-87195C6E7253}"/>
              </a:ext>
            </a:extLst>
          </p:cNvPr>
          <p:cNvSpPr>
            <a:spLocks noGrp="1"/>
          </p:cNvSpPr>
          <p:nvPr>
            <p:ph idx="1"/>
          </p:nvPr>
        </p:nvSpPr>
        <p:spPr>
          <a:xfrm>
            <a:off x="894271" y="1"/>
            <a:ext cx="10403457" cy="6857999"/>
          </a:xfrm>
        </p:spPr>
        <p:txBody>
          <a:bodyPr/>
          <a:lstStyle/>
          <a:p>
            <a:pPr marL="0" indent="0">
              <a:buNone/>
            </a:pPr>
            <a:endParaRPr lang="en-AU" b="1" dirty="0"/>
          </a:p>
          <a:p>
            <a:pPr marL="0" indent="0">
              <a:buNone/>
            </a:pPr>
            <a:r>
              <a:rPr lang="en-AU" b="1" dirty="0"/>
              <a:t>Essential python libraries to perform the Data cleaning and preparation</a:t>
            </a:r>
          </a:p>
          <a:p>
            <a:pPr marL="228600">
              <a:lnSpc>
                <a:spcPct val="115000"/>
              </a:lnSpc>
              <a:spcAft>
                <a:spcPts val="800"/>
              </a:spcAft>
            </a:pPr>
            <a:r>
              <a:rPr lang="en-AU" sz="1700" b="1" kern="100" dirty="0">
                <a:effectLst/>
                <a:latin typeface="Aptos" panose="020B0004020202020204" pitchFamily="34" charset="0"/>
                <a:ea typeface="Aptos" panose="020B0004020202020204" pitchFamily="34" charset="0"/>
                <a:cs typeface="Arial" panose="020B0604020202020204" pitchFamily="34" charset="0"/>
              </a:rPr>
              <a:t>pandas (imported as pd) library </a:t>
            </a:r>
            <a:r>
              <a:rPr lang="en-AU" sz="1700" kern="100" dirty="0">
                <a:effectLst/>
                <a:latin typeface="Aptos" panose="020B0004020202020204" pitchFamily="34" charset="0"/>
                <a:ea typeface="Aptos" panose="020B0004020202020204" pitchFamily="34" charset="0"/>
                <a:cs typeface="Arial" panose="020B0604020202020204" pitchFamily="34" charset="0"/>
              </a:rPr>
              <a:t>was used for data manipulation and analysis. It provided powerful data structures like DataFrames to store and process datasets.</a:t>
            </a:r>
          </a:p>
          <a:p>
            <a:pPr marL="228600">
              <a:lnSpc>
                <a:spcPct val="115000"/>
              </a:lnSpc>
              <a:spcAft>
                <a:spcPts val="800"/>
              </a:spcAft>
            </a:pPr>
            <a:r>
              <a:rPr lang="en-AU" sz="1700" b="1" kern="100" dirty="0">
                <a:effectLst/>
                <a:latin typeface="Aptos" panose="020B0004020202020204" pitchFamily="34" charset="0"/>
                <a:ea typeface="Aptos" panose="020B0004020202020204" pitchFamily="34" charset="0"/>
                <a:cs typeface="Arial" panose="020B0604020202020204" pitchFamily="34" charset="0"/>
              </a:rPr>
              <a:t>MinMaxScaler</a:t>
            </a:r>
            <a:r>
              <a:rPr lang="en-AU" sz="1700" kern="100" dirty="0">
                <a:effectLst/>
                <a:latin typeface="Aptos" panose="020B0004020202020204" pitchFamily="34" charset="0"/>
                <a:ea typeface="Aptos" panose="020B0004020202020204" pitchFamily="34" charset="0"/>
                <a:cs typeface="Arial" panose="020B0604020202020204" pitchFamily="34" charset="0"/>
              </a:rPr>
              <a:t> and </a:t>
            </a:r>
            <a:r>
              <a:rPr lang="en-AU" sz="1700" b="1" kern="100" dirty="0">
                <a:effectLst/>
                <a:latin typeface="Aptos" panose="020B0004020202020204" pitchFamily="34" charset="0"/>
                <a:ea typeface="Aptos" panose="020B0004020202020204" pitchFamily="34" charset="0"/>
                <a:cs typeface="Arial" panose="020B0604020202020204" pitchFamily="34" charset="0"/>
              </a:rPr>
              <a:t>OneHotEncoder</a:t>
            </a:r>
            <a:r>
              <a:rPr lang="en-AU" sz="1700" kern="100" dirty="0">
                <a:effectLst/>
                <a:latin typeface="Aptos" panose="020B0004020202020204" pitchFamily="34" charset="0"/>
                <a:ea typeface="Aptos" panose="020B0004020202020204" pitchFamily="34" charset="0"/>
                <a:cs typeface="Arial" panose="020B0604020202020204" pitchFamily="34" charset="0"/>
              </a:rPr>
              <a:t> are classes from the </a:t>
            </a:r>
            <a:r>
              <a:rPr lang="en-AU" sz="1700" b="1" kern="100" dirty="0">
                <a:effectLst/>
                <a:latin typeface="Aptos" panose="020B0004020202020204" pitchFamily="34" charset="0"/>
                <a:ea typeface="Aptos" panose="020B0004020202020204" pitchFamily="34" charset="0"/>
                <a:cs typeface="Arial" panose="020B0604020202020204" pitchFamily="34" charset="0"/>
              </a:rPr>
              <a:t>scikit-learn</a:t>
            </a:r>
            <a:r>
              <a:rPr lang="en-AU" sz="1700" kern="100" dirty="0">
                <a:effectLst/>
                <a:latin typeface="Aptos" panose="020B0004020202020204" pitchFamily="34" charset="0"/>
                <a:ea typeface="Aptos" panose="020B0004020202020204" pitchFamily="34" charset="0"/>
                <a:cs typeface="Arial" panose="020B0604020202020204" pitchFamily="34" charset="0"/>
              </a:rPr>
              <a:t> library, which helped with data normalization and converting categorical values into a machine-readable format.</a:t>
            </a:r>
          </a:p>
          <a:p>
            <a:pPr marL="0" indent="0">
              <a:lnSpc>
                <a:spcPct val="115000"/>
              </a:lnSpc>
              <a:spcAft>
                <a:spcPts val="800"/>
              </a:spcAft>
              <a:buNone/>
            </a:pPr>
            <a:endParaRPr lang="en-AU" sz="17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AU" sz="1700" kern="100" dirty="0">
              <a:latin typeface="Aptos" panose="020B0004020202020204" pitchFamily="34" charset="0"/>
              <a:cs typeface="Arial" panose="020B0604020202020204" pitchFamily="34" charset="0"/>
            </a:endParaRPr>
          </a:p>
          <a:p>
            <a:pPr marL="0" indent="0">
              <a:buNone/>
            </a:pPr>
            <a:endParaRPr lang="en-AU" dirty="0"/>
          </a:p>
          <a:p>
            <a:pPr marL="0" indent="0">
              <a:buNone/>
            </a:pPr>
            <a:r>
              <a:rPr lang="en-AU" b="1" dirty="0"/>
              <a:t>Normalizing Numerical Data</a:t>
            </a:r>
            <a:endParaRPr lang="en-AU" b="1" kern="100" dirty="0">
              <a:latin typeface="Aptos" panose="020B0004020202020204" pitchFamily="34" charset="0"/>
              <a:cs typeface="Arial" panose="020B0604020202020204" pitchFamily="34" charset="0"/>
            </a:endParaRPr>
          </a:p>
          <a:p>
            <a:r>
              <a:rPr lang="en-AU" dirty="0"/>
              <a:t>The numerical columns where normalized using </a:t>
            </a:r>
            <a:r>
              <a:rPr lang="en-AU" b="1" dirty="0"/>
              <a:t>Min-Max Scaling</a:t>
            </a:r>
            <a:r>
              <a:rPr lang="en-AU" dirty="0"/>
              <a:t>. This scaled all values between 0 and 1 using the formula:</a:t>
            </a:r>
          </a:p>
          <a:p>
            <a:endParaRPr lang="en-AU" dirty="0"/>
          </a:p>
          <a:p>
            <a:pPr marL="0" indent="0">
              <a:buNone/>
            </a:pPr>
            <a:endParaRPr lang="en-AU" dirty="0"/>
          </a:p>
          <a:p>
            <a:r>
              <a:rPr lang="en-AU" dirty="0"/>
              <a:t>This transformation ensures that all numerical features have a consistent scale, preventing larger values from disproportionately affecting the model.</a:t>
            </a:r>
          </a:p>
          <a:p>
            <a:endParaRPr lang="en-AU" dirty="0"/>
          </a:p>
          <a:p>
            <a:pPr marL="0" indent="0">
              <a:buNone/>
            </a:pPr>
            <a:endParaRPr lang="en-AU" dirty="0"/>
          </a:p>
          <a:p>
            <a:endParaRPr lang="en-AU" dirty="0"/>
          </a:p>
        </p:txBody>
      </p:sp>
      <p:pic>
        <p:nvPicPr>
          <p:cNvPr id="5" name="Picture 4">
            <a:extLst>
              <a:ext uri="{FF2B5EF4-FFF2-40B4-BE49-F238E27FC236}">
                <a16:creationId xmlns:a16="http://schemas.microsoft.com/office/drawing/2014/main" id="{9303201A-9098-16E6-D533-94DEBDD0557C}"/>
              </a:ext>
            </a:extLst>
          </p:cNvPr>
          <p:cNvPicPr>
            <a:picLocks noChangeAspect="1"/>
          </p:cNvPicPr>
          <p:nvPr/>
        </p:nvPicPr>
        <p:blipFill>
          <a:blip r:embed="rId2"/>
          <a:stretch>
            <a:fillRect/>
          </a:stretch>
        </p:blipFill>
        <p:spPr>
          <a:xfrm>
            <a:off x="4092229" y="2368382"/>
            <a:ext cx="4410107" cy="542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80F67BDB-142E-33D5-2B9E-50741C0E9A2C}"/>
              </a:ext>
            </a:extLst>
          </p:cNvPr>
          <p:cNvPicPr>
            <a:picLocks noChangeAspect="1"/>
          </p:cNvPicPr>
          <p:nvPr/>
        </p:nvPicPr>
        <p:blipFill>
          <a:blip r:embed="rId3"/>
          <a:stretch>
            <a:fillRect/>
          </a:stretch>
        </p:blipFill>
        <p:spPr>
          <a:xfrm>
            <a:off x="4935197" y="4339004"/>
            <a:ext cx="2724170" cy="5619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6AFB971B-ABBF-12B4-76B8-C12642F8C6B2}"/>
              </a:ext>
            </a:extLst>
          </p:cNvPr>
          <p:cNvPicPr>
            <a:picLocks noChangeAspect="1"/>
          </p:cNvPicPr>
          <p:nvPr/>
        </p:nvPicPr>
        <p:blipFill>
          <a:blip r:embed="rId4"/>
          <a:stretch>
            <a:fillRect/>
          </a:stretch>
        </p:blipFill>
        <p:spPr>
          <a:xfrm>
            <a:off x="3893588" y="5978834"/>
            <a:ext cx="4807388" cy="542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0908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ACC4FA-9BFD-B0B1-98D9-7807241FAB6D}"/>
              </a:ext>
            </a:extLst>
          </p:cNvPr>
          <p:cNvSpPr txBox="1"/>
          <p:nvPr/>
        </p:nvSpPr>
        <p:spPr>
          <a:xfrm>
            <a:off x="1382486" y="0"/>
            <a:ext cx="9427028" cy="6463308"/>
          </a:xfrm>
          <a:prstGeom prst="rect">
            <a:avLst/>
          </a:prstGeom>
          <a:noFill/>
        </p:spPr>
        <p:txBody>
          <a:bodyPr wrap="square">
            <a:spAutoFit/>
          </a:bodyPr>
          <a:lstStyle/>
          <a:p>
            <a:pPr marL="0" indent="0">
              <a:buNone/>
            </a:pPr>
            <a:endParaRPr lang="en-AU" b="1" dirty="0"/>
          </a:p>
          <a:p>
            <a:endParaRPr lang="en-AU" b="1" i="0" u="none" strike="noStrike" baseline="0" dirty="0">
              <a:latin typeface="Calibri" panose="020F0502020204030204" pitchFamily="34" charset="0"/>
            </a:endParaRPr>
          </a:p>
          <a:p>
            <a:r>
              <a:rPr lang="en-AU" b="1" i="0" u="none" strike="noStrike" baseline="0" dirty="0">
                <a:latin typeface="Calibri" panose="020F0502020204030204" pitchFamily="34" charset="0"/>
              </a:rPr>
              <a:t>Handling Missing Data </a:t>
            </a:r>
          </a:p>
          <a:p>
            <a:endParaRPr lang="en-AU" b="0" i="0" u="none" strike="noStrike" baseline="0" dirty="0">
              <a:latin typeface="Calibri" panose="020F0502020204030204" pitchFamily="34" charset="0"/>
            </a:endParaRPr>
          </a:p>
          <a:p>
            <a:pPr marL="285750" indent="-285750">
              <a:buFont typeface="Arial" panose="020B0604020202020204" pitchFamily="34" charset="0"/>
              <a:buChar char="•"/>
            </a:pPr>
            <a:r>
              <a:rPr lang="en-US" b="0" i="0" u="none" strike="noStrike" baseline="0" dirty="0">
                <a:latin typeface="Calibri" panose="020F0502020204030204" pitchFamily="34" charset="0"/>
              </a:rPr>
              <a:t>Missing data can lead to skewed results and inaccurate predictions, making it essential to address these gaps. </a:t>
            </a:r>
            <a:endParaRPr lang="en-AU" kern="100" dirty="0">
              <a:effectLst/>
              <a:latin typeface="Aptos" panose="020B0004020202020204" pitchFamily="34" charset="0"/>
              <a:ea typeface="Aptos" panose="020B0004020202020204" pitchFamily="34" charset="0"/>
              <a:cs typeface="Arial" panose="020B0604020202020204" pitchFamily="34" charset="0"/>
            </a:endParaRPr>
          </a:p>
          <a:p>
            <a:pPr marL="285750" indent="-285750">
              <a:buFont typeface="Arial" panose="020B0604020202020204" pitchFamily="34" charset="0"/>
              <a:buChar char="•"/>
            </a:pPr>
            <a:r>
              <a:rPr lang="en-US" dirty="0"/>
              <a:t>For categorical columns, missing values were replaced with the most frequent value (or mode). The mode represents the most common category within each column, helping to maintain the column's natural distribution.</a:t>
            </a:r>
          </a:p>
          <a:p>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AU" dirty="0"/>
          </a:p>
          <a:p>
            <a:pPr algn="l"/>
            <a:endParaRPr lang="en-AU" sz="18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r>
              <a:rPr lang="en-US" sz="1800" b="0" i="0" u="none" strike="noStrike" baseline="0" dirty="0">
                <a:latin typeface="Calibri" panose="020F0502020204030204" pitchFamily="34" charset="0"/>
              </a:rPr>
              <a:t>Missing numerical values (e.g., price or performance ratings) </a:t>
            </a:r>
            <a:r>
              <a:rPr lang="en-US" dirty="0">
                <a:latin typeface="Calibri" panose="020F0502020204030204" pitchFamily="34" charset="0"/>
              </a:rPr>
              <a:t>were</a:t>
            </a:r>
            <a:r>
              <a:rPr lang="en-US" sz="1800" b="0" i="0" u="none" strike="noStrike" baseline="0" dirty="0">
                <a:latin typeface="Calibri" panose="020F0502020204030204" pitchFamily="34" charset="0"/>
              </a:rPr>
              <a:t> filled using the average value of the available data. This method keeps the dataset balanced without biasing towards any entry.</a:t>
            </a:r>
          </a:p>
          <a:p>
            <a:pPr marL="0" indent="0">
              <a:buNone/>
            </a:pPr>
            <a:endParaRPr lang="en-AU" dirty="0"/>
          </a:p>
          <a:p>
            <a:endParaRPr lang="en-AU" dirty="0"/>
          </a:p>
          <a:p>
            <a:endParaRPr lang="en-AU" dirty="0"/>
          </a:p>
          <a:p>
            <a:endParaRPr lang="en-AU" dirty="0"/>
          </a:p>
        </p:txBody>
      </p:sp>
      <p:pic>
        <p:nvPicPr>
          <p:cNvPr id="7" name="Picture 6">
            <a:extLst>
              <a:ext uri="{FF2B5EF4-FFF2-40B4-BE49-F238E27FC236}">
                <a16:creationId xmlns:a16="http://schemas.microsoft.com/office/drawing/2014/main" id="{C5F87A7C-99D9-1629-C44B-DCAE5077953C}"/>
              </a:ext>
            </a:extLst>
          </p:cNvPr>
          <p:cNvPicPr>
            <a:picLocks noChangeAspect="1"/>
          </p:cNvPicPr>
          <p:nvPr/>
        </p:nvPicPr>
        <p:blipFill>
          <a:blip r:embed="rId2"/>
          <a:stretch>
            <a:fillRect/>
          </a:stretch>
        </p:blipFill>
        <p:spPr>
          <a:xfrm>
            <a:off x="4589724" y="2691872"/>
            <a:ext cx="3324249" cy="5524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81B8A350-076D-D392-E33E-E426C1E6ADEE}"/>
              </a:ext>
            </a:extLst>
          </p:cNvPr>
          <p:cNvPicPr>
            <a:picLocks noChangeAspect="1"/>
          </p:cNvPicPr>
          <p:nvPr/>
        </p:nvPicPr>
        <p:blipFill>
          <a:blip r:embed="rId3"/>
          <a:stretch>
            <a:fillRect/>
          </a:stretch>
        </p:blipFill>
        <p:spPr>
          <a:xfrm>
            <a:off x="5037356" y="5186071"/>
            <a:ext cx="2428984" cy="7501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5720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2CB132-283A-B6EA-61F7-0D3F987E33B3}"/>
              </a:ext>
            </a:extLst>
          </p:cNvPr>
          <p:cNvSpPr txBox="1"/>
          <p:nvPr/>
        </p:nvSpPr>
        <p:spPr>
          <a:xfrm>
            <a:off x="1451429" y="0"/>
            <a:ext cx="9289142" cy="7054752"/>
          </a:xfrm>
          <a:prstGeom prst="rect">
            <a:avLst/>
          </a:prstGeom>
          <a:noFill/>
        </p:spPr>
        <p:txBody>
          <a:bodyPr wrap="square">
            <a:spAutoFit/>
          </a:bodyPr>
          <a:lstStyle/>
          <a:p>
            <a:pPr marL="0" indent="0">
              <a:buNone/>
            </a:pPr>
            <a:endParaRPr lang="en-AU" b="1" dirty="0"/>
          </a:p>
          <a:p>
            <a:pPr marL="0" indent="0">
              <a:buNone/>
            </a:pPr>
            <a:endParaRPr lang="en-AU" b="1" dirty="0"/>
          </a:p>
          <a:p>
            <a:pPr marL="0" indent="0">
              <a:buNone/>
            </a:pPr>
            <a:r>
              <a:rPr lang="en-AU" b="1" dirty="0"/>
              <a:t>Removing Duplicate Entries</a:t>
            </a:r>
          </a:p>
          <a:p>
            <a:pPr marL="285750" indent="-285750">
              <a:lnSpc>
                <a:spcPct val="115000"/>
              </a:lnSpc>
              <a:spcAft>
                <a:spcPts val="800"/>
              </a:spcAft>
              <a:buFont typeface="Arial" panose="020B0604020202020204" pitchFamily="34" charset="0"/>
              <a:buChar char="•"/>
            </a:pPr>
            <a:r>
              <a:rPr lang="en-US" dirty="0"/>
              <a:t>Duplicate records were removed from the dataset. Duplicate entries can distort model training, so it’s essential to eliminate them to maintain data quality.</a:t>
            </a:r>
          </a:p>
          <a:p>
            <a:pPr>
              <a:lnSpc>
                <a:spcPct val="115000"/>
              </a:lnSpc>
              <a:spcAft>
                <a:spcPts val="800"/>
              </a:spcAft>
            </a:pPr>
            <a:endParaRPr lang="en-AU"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AU" sz="1700" kern="100" dirty="0">
              <a:latin typeface="Aptos" panose="020B0004020202020204" pitchFamily="34" charset="0"/>
              <a:cs typeface="Arial" panose="020B0604020202020204" pitchFamily="34" charset="0"/>
            </a:endParaRPr>
          </a:p>
          <a:p>
            <a:pPr marL="0" indent="0">
              <a:buNone/>
            </a:pPr>
            <a:endParaRPr lang="en-AU" b="1" dirty="0"/>
          </a:p>
          <a:p>
            <a:pPr marL="0" indent="0">
              <a:buNone/>
            </a:pPr>
            <a:endParaRPr lang="en-AU" b="1" dirty="0"/>
          </a:p>
          <a:p>
            <a:pPr marL="0" indent="0">
              <a:buNone/>
            </a:pPr>
            <a:r>
              <a:rPr lang="en-US" b="1" dirty="0"/>
              <a:t>One-Hot Encoding for Categorical Variables</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AU" dirty="0"/>
          </a:p>
          <a:p>
            <a:pPr marL="285750" indent="-285750">
              <a:buFont typeface="Arial" panose="020B0604020202020204" pitchFamily="34" charset="0"/>
              <a:buChar char="•"/>
            </a:pPr>
            <a:r>
              <a:rPr lang="en-US" dirty="0"/>
              <a:t>The above code applies </a:t>
            </a:r>
            <a:r>
              <a:rPr lang="en-US" b="1" dirty="0"/>
              <a:t>One-Hot Encoding</a:t>
            </a:r>
            <a:r>
              <a:rPr lang="en-US" dirty="0"/>
              <a:t> to convert categorical values into binary (0 or 1) representations. For example, if a column 'Engine Type' had values 'Petrol', 'Diesel', and 'Electric', it is transformed into separate columns like ‘Engine Type_Petrol’, ‘Engine Type_Diesel’, and ‘Engine Type_Electric’, with 1 indicating presence and 0 indicating absence.</a:t>
            </a:r>
            <a:endParaRPr lang="en-AU" dirty="0"/>
          </a:p>
          <a:p>
            <a:pPr marL="0" indent="0">
              <a:buNone/>
            </a:pPr>
            <a:endParaRPr lang="en-AU" dirty="0"/>
          </a:p>
          <a:p>
            <a:pPr marL="285750" indent="-285750">
              <a:buFont typeface="Arial" panose="020B0604020202020204" pitchFamily="34" charset="0"/>
              <a:buChar char="•"/>
            </a:pPr>
            <a:r>
              <a:rPr lang="en-AU" dirty="0"/>
              <a:t>The fully cleaned and prepared dataset was saved in a new csv file which was sent as input the neural network model.</a:t>
            </a:r>
          </a:p>
          <a:p>
            <a:endParaRPr lang="en-AU" dirty="0"/>
          </a:p>
        </p:txBody>
      </p:sp>
      <p:pic>
        <p:nvPicPr>
          <p:cNvPr id="7" name="Picture 6">
            <a:extLst>
              <a:ext uri="{FF2B5EF4-FFF2-40B4-BE49-F238E27FC236}">
                <a16:creationId xmlns:a16="http://schemas.microsoft.com/office/drawing/2014/main" id="{F0B54C49-620B-03B4-B442-A1EEA0D68127}"/>
              </a:ext>
            </a:extLst>
          </p:cNvPr>
          <p:cNvPicPr>
            <a:picLocks noChangeAspect="1"/>
          </p:cNvPicPr>
          <p:nvPr/>
        </p:nvPicPr>
        <p:blipFill>
          <a:blip r:embed="rId2"/>
          <a:stretch>
            <a:fillRect/>
          </a:stretch>
        </p:blipFill>
        <p:spPr>
          <a:xfrm>
            <a:off x="5329681" y="1855103"/>
            <a:ext cx="1895489" cy="4191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755FCE2C-41EF-B6C1-931C-59DEDD4D2C98}"/>
              </a:ext>
            </a:extLst>
          </p:cNvPr>
          <p:cNvPicPr>
            <a:picLocks noChangeAspect="1"/>
          </p:cNvPicPr>
          <p:nvPr/>
        </p:nvPicPr>
        <p:blipFill>
          <a:blip r:embed="rId3"/>
          <a:stretch>
            <a:fillRect/>
          </a:stretch>
        </p:blipFill>
        <p:spPr>
          <a:xfrm>
            <a:off x="3229404" y="3527376"/>
            <a:ext cx="6096045" cy="7334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1136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90CB15-D1AA-65AD-3E35-180530A545D6}"/>
              </a:ext>
            </a:extLst>
          </p:cNvPr>
          <p:cNvSpPr>
            <a:spLocks noGrp="1"/>
          </p:cNvSpPr>
          <p:nvPr>
            <p:ph type="title"/>
          </p:nvPr>
        </p:nvSpPr>
        <p:spPr>
          <a:xfrm>
            <a:off x="2017486" y="17324"/>
            <a:ext cx="8091714" cy="955133"/>
          </a:xfrm>
        </p:spPr>
        <p:txBody>
          <a:bodyPr>
            <a:normAutofit/>
          </a:bodyPr>
          <a:lstStyle/>
          <a:p>
            <a:pPr algn="ctr"/>
            <a:r>
              <a:rPr lang="en-IN" b="1" dirty="0">
                <a:latin typeface="+mn-lt"/>
              </a:rPr>
              <a:t>Neural Network Model</a:t>
            </a:r>
            <a:endParaRPr lang="en-AU" b="1" dirty="0">
              <a:latin typeface="+mn-lt"/>
            </a:endParaRPr>
          </a:p>
        </p:txBody>
      </p:sp>
      <p:pic>
        <p:nvPicPr>
          <p:cNvPr id="6" name="Picture 5">
            <a:extLst>
              <a:ext uri="{FF2B5EF4-FFF2-40B4-BE49-F238E27FC236}">
                <a16:creationId xmlns:a16="http://schemas.microsoft.com/office/drawing/2014/main" id="{AFBAD9BB-EF8B-9ADE-E937-833E226689EF}"/>
              </a:ext>
            </a:extLst>
          </p:cNvPr>
          <p:cNvPicPr>
            <a:picLocks noChangeAspect="1"/>
          </p:cNvPicPr>
          <p:nvPr/>
        </p:nvPicPr>
        <p:blipFill>
          <a:blip r:embed="rId3"/>
          <a:stretch>
            <a:fillRect/>
          </a:stretch>
        </p:blipFill>
        <p:spPr>
          <a:xfrm>
            <a:off x="297543" y="1202242"/>
            <a:ext cx="4753747" cy="522032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0364328D-B29B-616C-C2FE-BA3BA10C63A8}"/>
              </a:ext>
            </a:extLst>
          </p:cNvPr>
          <p:cNvSpPr>
            <a:spLocks noGrp="1"/>
          </p:cNvSpPr>
          <p:nvPr>
            <p:ph idx="1"/>
          </p:nvPr>
        </p:nvSpPr>
        <p:spPr>
          <a:xfrm>
            <a:off x="5136887" y="1202242"/>
            <a:ext cx="7055113" cy="5984333"/>
          </a:xfrm>
        </p:spPr>
        <p:txBody>
          <a:bodyPr>
            <a:normAutofit fontScale="92500" lnSpcReduction="10000"/>
          </a:bodyPr>
          <a:lstStyle/>
          <a:p>
            <a:pPr marL="0" indent="0">
              <a:lnSpc>
                <a:spcPct val="90000"/>
              </a:lnSpc>
              <a:buNone/>
            </a:pPr>
            <a:endParaRPr lang="en-IN" sz="1700" dirty="0"/>
          </a:p>
          <a:p>
            <a:pPr marL="0" indent="0">
              <a:lnSpc>
                <a:spcPct val="90000"/>
              </a:lnSpc>
              <a:buNone/>
            </a:pPr>
            <a:endParaRPr lang="en-IN" sz="1700" dirty="0"/>
          </a:p>
          <a:p>
            <a:pPr marL="0" indent="0">
              <a:lnSpc>
                <a:spcPct val="90000"/>
              </a:lnSpc>
              <a:buNone/>
            </a:pPr>
            <a:r>
              <a:rPr lang="en-IN" dirty="0"/>
              <a:t>Model Overview </a:t>
            </a:r>
          </a:p>
          <a:p>
            <a:pPr marL="0" indent="0">
              <a:lnSpc>
                <a:spcPct val="90000"/>
              </a:lnSpc>
              <a:buNone/>
            </a:pPr>
            <a:endParaRPr lang="en-IN" dirty="0"/>
          </a:p>
          <a:p>
            <a:r>
              <a:rPr lang="en-US" dirty="0"/>
              <a:t>The neural network model for car recommendations processes 28 key features like price, engine type, and ratings to suggest the best car for users.</a:t>
            </a:r>
          </a:p>
          <a:p>
            <a:r>
              <a:rPr lang="en-US" dirty="0"/>
              <a:t>It uses a multi-layer architecture where each layer identifies complex relationships between features. </a:t>
            </a:r>
          </a:p>
          <a:p>
            <a:r>
              <a:rPr lang="en-US" dirty="0"/>
              <a:t>Key techniques include </a:t>
            </a:r>
            <a:r>
              <a:rPr lang="en-US" b="1" dirty="0"/>
              <a:t>ReLU activation</a:t>
            </a:r>
            <a:r>
              <a:rPr lang="en-US" dirty="0"/>
              <a:t> for non-linear learning, </a:t>
            </a:r>
            <a:r>
              <a:rPr lang="en-US" b="1" dirty="0"/>
              <a:t>Batch Normalization</a:t>
            </a:r>
            <a:r>
              <a:rPr lang="en-US" dirty="0"/>
              <a:t> to stabilize training, and </a:t>
            </a:r>
            <a:r>
              <a:rPr lang="en-US" b="1" dirty="0"/>
              <a:t>Dropout</a:t>
            </a:r>
            <a:r>
              <a:rPr lang="en-US" dirty="0"/>
              <a:t> to prevent overfitting.</a:t>
            </a:r>
          </a:p>
          <a:p>
            <a:r>
              <a:rPr lang="en-US" dirty="0"/>
              <a:t>Data scaling ensures all features are treated fairly, while </a:t>
            </a:r>
            <a:r>
              <a:rPr lang="en-US" b="1" dirty="0"/>
              <a:t>L2 Regularization</a:t>
            </a:r>
            <a:r>
              <a:rPr lang="en-US" dirty="0"/>
              <a:t> prevents the model from relying too heavily on specific attributes. </a:t>
            </a:r>
          </a:p>
          <a:p>
            <a:r>
              <a:rPr lang="en-US" dirty="0"/>
              <a:t>The output layer uses </a:t>
            </a:r>
            <a:r>
              <a:rPr lang="en-US" b="1" dirty="0"/>
              <a:t>Softmax</a:t>
            </a:r>
            <a:r>
              <a:rPr lang="en-US" dirty="0"/>
              <a:t> to assign probabilities to each car category. The model is trained using </a:t>
            </a:r>
            <a:r>
              <a:rPr lang="en-US" b="1" dirty="0"/>
              <a:t>Cross-Validation</a:t>
            </a:r>
            <a:r>
              <a:rPr lang="en-US" dirty="0"/>
              <a:t> for reliable performance and is optimized using </a:t>
            </a:r>
            <a:r>
              <a:rPr lang="en-US" b="1" dirty="0"/>
              <a:t>RMSprop</a:t>
            </a:r>
            <a:r>
              <a:rPr lang="en-US" dirty="0"/>
              <a:t>. </a:t>
            </a:r>
          </a:p>
          <a:p>
            <a:r>
              <a:rPr lang="en-US" dirty="0"/>
              <a:t>It measures accuracy through metrics like precision and recall, ensuring the model learns effectively without memorizing data. Once trained, the model is saved for future predictions, offering personalized car recommendations based on user preferences.</a:t>
            </a:r>
          </a:p>
          <a:p>
            <a:pPr marL="0" indent="0">
              <a:lnSpc>
                <a:spcPct val="90000"/>
              </a:lnSpc>
              <a:buNone/>
            </a:pPr>
            <a:endParaRPr lang="en-IN" sz="1500" dirty="0"/>
          </a:p>
          <a:p>
            <a:pPr marL="0" indent="0">
              <a:lnSpc>
                <a:spcPct val="90000"/>
              </a:lnSpc>
              <a:buNone/>
            </a:pPr>
            <a:endParaRPr lang="en-IN" sz="1500" dirty="0"/>
          </a:p>
          <a:p>
            <a:pPr marL="0" indent="0">
              <a:lnSpc>
                <a:spcPct val="90000"/>
              </a:lnSpc>
              <a:buNone/>
            </a:pPr>
            <a:endParaRPr lang="en-IN" sz="1500" dirty="0"/>
          </a:p>
          <a:p>
            <a:pPr marL="0" indent="0">
              <a:lnSpc>
                <a:spcPct val="90000"/>
              </a:lnSpc>
              <a:buNone/>
            </a:pPr>
            <a:endParaRPr lang="en-IN" sz="1500" dirty="0"/>
          </a:p>
          <a:p>
            <a:pPr marL="0" indent="0">
              <a:lnSpc>
                <a:spcPct val="90000"/>
              </a:lnSpc>
              <a:buNone/>
            </a:pPr>
            <a:endParaRPr lang="en-AU" sz="1500" dirty="0"/>
          </a:p>
        </p:txBody>
      </p:sp>
    </p:spTree>
    <p:extLst>
      <p:ext uri="{BB962C8B-B14F-4D97-AF65-F5344CB8AC3E}">
        <p14:creationId xmlns:p14="http://schemas.microsoft.com/office/powerpoint/2010/main" val="630020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09C58D-9B5B-8F42-C04B-6CD03D903752}"/>
              </a:ext>
            </a:extLst>
          </p:cNvPr>
          <p:cNvSpPr>
            <a:spLocks noGrp="1"/>
          </p:cNvSpPr>
          <p:nvPr>
            <p:ph idx="1"/>
          </p:nvPr>
        </p:nvSpPr>
        <p:spPr>
          <a:xfrm>
            <a:off x="1103086" y="0"/>
            <a:ext cx="9964057" cy="6858001"/>
          </a:xfrm>
        </p:spPr>
        <p:txBody>
          <a:bodyPr/>
          <a:lstStyle/>
          <a:p>
            <a:pPr marL="0" indent="0">
              <a:buNone/>
            </a:pPr>
            <a:endParaRPr lang="en-IN" dirty="0"/>
          </a:p>
          <a:p>
            <a:pPr marL="0" indent="0">
              <a:buNone/>
            </a:pPr>
            <a:endParaRPr lang="en-IN" dirty="0"/>
          </a:p>
          <a:p>
            <a:pPr marL="0" indent="0">
              <a:buNone/>
            </a:pPr>
            <a:r>
              <a:rPr lang="en-IN" dirty="0"/>
              <a:t>Library Imports :</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pandas and NumPy: </a:t>
            </a:r>
            <a:r>
              <a:rPr lang="en-AU" sz="1800" kern="100" dirty="0">
                <a:effectLst/>
                <a:latin typeface="Aptos" panose="020B0004020202020204" pitchFamily="34" charset="0"/>
                <a:ea typeface="Aptos" panose="020B0004020202020204" pitchFamily="34" charset="0"/>
                <a:cs typeface="Arial" panose="020B0604020202020204" pitchFamily="34" charset="0"/>
              </a:rPr>
              <a:t>Help manage and analyze large datasets efficiently.</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scikit-learn functions</a:t>
            </a:r>
            <a:r>
              <a:rPr lang="en-AU" sz="1800" kern="100" dirty="0">
                <a:effectLst/>
                <a:latin typeface="Aptos" panose="020B0004020202020204" pitchFamily="34" charset="0"/>
                <a:ea typeface="Aptos" panose="020B0004020202020204" pitchFamily="34" charset="0"/>
                <a:cs typeface="Arial" panose="020B0604020202020204" pitchFamily="34" charset="0"/>
              </a:rPr>
              <a:t>: Provide tools to split datasets, perform cross-validation, and scale data.</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Keras functions</a:t>
            </a:r>
            <a:r>
              <a:rPr lang="en-AU" sz="1800" kern="100" dirty="0">
                <a:effectLst/>
                <a:latin typeface="Aptos" panose="020B0004020202020204" pitchFamily="34" charset="0"/>
                <a:ea typeface="Aptos" panose="020B0004020202020204" pitchFamily="34" charset="0"/>
                <a:cs typeface="Arial" panose="020B0604020202020204" pitchFamily="34" charset="0"/>
              </a:rPr>
              <a:t>: Used to define and train deep learning models with layers, optimizers, and loss functions.</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Matplotlib</a:t>
            </a:r>
            <a:r>
              <a:rPr lang="en-AU" sz="1800" kern="100" dirty="0">
                <a:effectLst/>
                <a:latin typeface="Aptos" panose="020B0004020202020204" pitchFamily="34" charset="0"/>
                <a:ea typeface="Aptos" panose="020B0004020202020204" pitchFamily="34" charset="0"/>
                <a:cs typeface="Arial" panose="020B0604020202020204" pitchFamily="34" charset="0"/>
              </a:rPr>
              <a:t> and </a:t>
            </a:r>
            <a:r>
              <a:rPr lang="en-AU" sz="1800" b="1" kern="100" dirty="0">
                <a:effectLst/>
                <a:latin typeface="Aptos" panose="020B0004020202020204" pitchFamily="34" charset="0"/>
                <a:ea typeface="Aptos" panose="020B0004020202020204" pitchFamily="34" charset="0"/>
                <a:cs typeface="Arial" panose="020B0604020202020204" pitchFamily="34" charset="0"/>
              </a:rPr>
              <a:t>Seaborn</a:t>
            </a:r>
            <a:r>
              <a:rPr lang="en-AU" sz="1800" kern="100" dirty="0">
                <a:effectLst/>
                <a:latin typeface="Aptos" panose="020B0004020202020204" pitchFamily="34" charset="0"/>
                <a:ea typeface="Aptos" panose="020B0004020202020204" pitchFamily="34" charset="0"/>
                <a:cs typeface="Arial" panose="020B0604020202020204" pitchFamily="34" charset="0"/>
              </a:rPr>
              <a:t>: Create visualizations to help understand and interpret the training process and results.</a:t>
            </a:r>
          </a:p>
          <a:p>
            <a:pPr marL="228600">
              <a:lnSpc>
                <a:spcPct val="115000"/>
              </a:lnSpc>
              <a:spcAft>
                <a:spcPts val="800"/>
              </a:spcAft>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228600">
              <a:lnSpc>
                <a:spcPct val="115000"/>
              </a:lnSpc>
              <a:spcAft>
                <a:spcPts val="800"/>
              </a:spcAft>
            </a:pPr>
            <a:endParaRPr lang="en-AU" kern="100" dirty="0">
              <a:latin typeface="Aptos" panose="020B0004020202020204" pitchFamily="34" charset="0"/>
              <a:ea typeface="Aptos" panose="020B0004020202020204" pitchFamily="34" charset="0"/>
              <a:cs typeface="Arial" panose="020B0604020202020204" pitchFamily="34" charset="0"/>
            </a:endParaRPr>
          </a:p>
          <a:p>
            <a:pPr marL="228600">
              <a:lnSpc>
                <a:spcPct val="115000"/>
              </a:lnSpc>
              <a:spcAft>
                <a:spcPts val="800"/>
              </a:spcAft>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AU" dirty="0"/>
          </a:p>
        </p:txBody>
      </p:sp>
      <p:pic>
        <p:nvPicPr>
          <p:cNvPr id="12" name="Picture 11">
            <a:extLst>
              <a:ext uri="{FF2B5EF4-FFF2-40B4-BE49-F238E27FC236}">
                <a16:creationId xmlns:a16="http://schemas.microsoft.com/office/drawing/2014/main" id="{0C1D5D9C-B91B-B2DC-3386-2EECC334F8D2}"/>
              </a:ext>
            </a:extLst>
          </p:cNvPr>
          <p:cNvPicPr>
            <a:picLocks noChangeAspect="1"/>
          </p:cNvPicPr>
          <p:nvPr/>
        </p:nvPicPr>
        <p:blipFill>
          <a:blip r:embed="rId2"/>
          <a:stretch>
            <a:fillRect/>
          </a:stretch>
        </p:blipFill>
        <p:spPr>
          <a:xfrm>
            <a:off x="3449164" y="3429000"/>
            <a:ext cx="5438815" cy="30670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98536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8F9E33-3CC6-70D6-7CEA-BCD7B7D097C7}"/>
              </a:ext>
            </a:extLst>
          </p:cNvPr>
          <p:cNvSpPr>
            <a:spLocks noGrp="1"/>
          </p:cNvSpPr>
          <p:nvPr>
            <p:ph idx="1"/>
          </p:nvPr>
        </p:nvSpPr>
        <p:spPr>
          <a:xfrm>
            <a:off x="685801" y="0"/>
            <a:ext cx="10533742" cy="6857999"/>
          </a:xfrm>
        </p:spPr>
        <p:txBody>
          <a:bodyPr/>
          <a:lstStyle/>
          <a:p>
            <a:pPr marL="0" indent="0">
              <a:buNone/>
            </a:pPr>
            <a:r>
              <a:rPr lang="en-US" b="1" dirty="0"/>
              <a:t>Defining Features and Target Variables</a:t>
            </a:r>
          </a:p>
          <a:p>
            <a:pPr marL="228600">
              <a:lnSpc>
                <a:spcPct val="115000"/>
              </a:lnSpc>
              <a:spcAft>
                <a:spcPts val="800"/>
              </a:spcAft>
            </a:pPr>
            <a:r>
              <a:rPr lang="en-AU" sz="1800" b="1" kern="100" dirty="0">
                <a:effectLst/>
                <a:ea typeface="Aptos" panose="020B0004020202020204" pitchFamily="34" charset="0"/>
                <a:cs typeface="Arial" panose="020B0604020202020204" pitchFamily="34" charset="0"/>
              </a:rPr>
              <a:t>X</a:t>
            </a:r>
            <a:r>
              <a:rPr lang="en-AU" sz="1800" kern="100" dirty="0">
                <a:effectLst/>
                <a:ea typeface="Aptos" panose="020B0004020202020204" pitchFamily="34" charset="0"/>
                <a:cs typeface="Arial" panose="020B0604020202020204" pitchFamily="34" charset="0"/>
              </a:rPr>
              <a:t> contains the columns that represent characteristics of each car, such as price, ratings, fuel efficiency, etc. The code checks to ensure there are exactly 28 columns, which means each car is being described with 28 unique pieces of information.</a:t>
            </a:r>
          </a:p>
          <a:p>
            <a:pPr marL="228600">
              <a:lnSpc>
                <a:spcPct val="115000"/>
              </a:lnSpc>
              <a:spcAft>
                <a:spcPts val="800"/>
              </a:spcAft>
            </a:pPr>
            <a:r>
              <a:rPr lang="en-AU" sz="1800" b="1" kern="100" dirty="0">
                <a:effectLst/>
                <a:ea typeface="Aptos" panose="020B0004020202020204" pitchFamily="34" charset="0"/>
                <a:cs typeface="Arial" panose="020B0604020202020204" pitchFamily="34" charset="0"/>
              </a:rPr>
              <a:t>Y</a:t>
            </a:r>
            <a:r>
              <a:rPr lang="en-AU" sz="1800" kern="100" dirty="0">
                <a:effectLst/>
                <a:ea typeface="Aptos" panose="020B0004020202020204" pitchFamily="34" charset="0"/>
                <a:cs typeface="Arial" panose="020B0604020202020204" pitchFamily="34" charset="0"/>
              </a:rPr>
              <a:t> is the target variable (in this case, the specific car being recommended). By one-hot encoding, the car names are transformed into a format the model can understand. Each car is represented as a unique vector (e.g., [0, 1, 0] for Car B in a group of three cars).</a:t>
            </a:r>
          </a:p>
          <a:p>
            <a:pPr marL="228600">
              <a:lnSpc>
                <a:spcPct val="115000"/>
              </a:lnSpc>
              <a:spcAft>
                <a:spcPts val="800"/>
              </a:spcAft>
            </a:pPr>
            <a:endParaRPr lang="en-AU" sz="1800" kern="100" dirty="0">
              <a:effectLst/>
              <a:ea typeface="Aptos" panose="020B0004020202020204" pitchFamily="34" charset="0"/>
              <a:cs typeface="Arial" panose="020B0604020202020204" pitchFamily="34" charset="0"/>
            </a:endParaRPr>
          </a:p>
          <a:p>
            <a:pPr marL="228600">
              <a:lnSpc>
                <a:spcPct val="115000"/>
              </a:lnSpc>
              <a:spcAft>
                <a:spcPts val="800"/>
              </a:spcAft>
            </a:pPr>
            <a:endParaRPr lang="en-AU" kern="100" dirty="0">
              <a:ea typeface="Aptos" panose="020B0004020202020204" pitchFamily="34" charset="0"/>
              <a:cs typeface="Arial" panose="020B0604020202020204" pitchFamily="34" charset="0"/>
            </a:endParaRPr>
          </a:p>
          <a:p>
            <a:pPr marL="228600">
              <a:lnSpc>
                <a:spcPct val="115000"/>
              </a:lnSpc>
              <a:spcAft>
                <a:spcPts val="800"/>
              </a:spcAft>
            </a:pPr>
            <a:endParaRPr lang="en-AU" sz="1800" kern="100" dirty="0">
              <a:effectLst/>
              <a:ea typeface="Aptos" panose="020B0004020202020204" pitchFamily="34" charset="0"/>
              <a:cs typeface="Arial" panose="020B0604020202020204" pitchFamily="34" charset="0"/>
            </a:endParaRPr>
          </a:p>
          <a:p>
            <a:pPr marL="228600">
              <a:lnSpc>
                <a:spcPct val="115000"/>
              </a:lnSpc>
              <a:spcAft>
                <a:spcPts val="800"/>
              </a:spcAft>
            </a:pPr>
            <a:endParaRPr lang="en-AU" kern="100" dirty="0">
              <a:ea typeface="Aptos" panose="020B0004020202020204" pitchFamily="34" charset="0"/>
              <a:cs typeface="Arial" panose="020B0604020202020204" pitchFamily="34" charset="0"/>
            </a:endParaRPr>
          </a:p>
          <a:p>
            <a:pPr marL="228600">
              <a:lnSpc>
                <a:spcPct val="115000"/>
              </a:lnSpc>
              <a:spcAft>
                <a:spcPts val="800"/>
              </a:spcAft>
            </a:pPr>
            <a:endParaRPr lang="en-AU" sz="1800" kern="100" dirty="0">
              <a:effectLst/>
              <a:ea typeface="Aptos" panose="020B0004020202020204" pitchFamily="34" charset="0"/>
              <a:cs typeface="Arial" panose="020B0604020202020204" pitchFamily="34" charset="0"/>
            </a:endParaRPr>
          </a:p>
          <a:p>
            <a:pPr marL="228600">
              <a:lnSpc>
                <a:spcPct val="115000"/>
              </a:lnSpc>
              <a:spcAft>
                <a:spcPts val="800"/>
              </a:spcAft>
            </a:pPr>
            <a:endParaRPr lang="en-AU" kern="100" dirty="0">
              <a:ea typeface="Aptos" panose="020B0004020202020204" pitchFamily="34" charset="0"/>
              <a:cs typeface="Arial" panose="020B0604020202020204" pitchFamily="34" charset="0"/>
            </a:endParaRPr>
          </a:p>
          <a:p>
            <a:pPr marL="228600">
              <a:lnSpc>
                <a:spcPct val="115000"/>
              </a:lnSpc>
              <a:spcAft>
                <a:spcPts val="800"/>
              </a:spcAft>
            </a:pPr>
            <a:endParaRPr lang="en-AU" sz="1800" kern="100" dirty="0">
              <a:effectLst/>
              <a:ea typeface="Aptos" panose="020B0004020202020204" pitchFamily="34" charset="0"/>
              <a:cs typeface="Arial" panose="020B0604020202020204" pitchFamily="34" charset="0"/>
            </a:endParaRPr>
          </a:p>
          <a:p>
            <a:pPr marL="228600">
              <a:lnSpc>
                <a:spcPct val="115000"/>
              </a:lnSpc>
              <a:spcAft>
                <a:spcPts val="800"/>
              </a:spcAft>
            </a:pPr>
            <a:endParaRPr lang="en-AU" sz="1800" kern="100" dirty="0">
              <a:effectLst/>
              <a:ea typeface="Aptos" panose="020B0004020202020204" pitchFamily="34" charset="0"/>
              <a:cs typeface="Arial" panose="020B0604020202020204" pitchFamily="34" charset="0"/>
            </a:endParaRPr>
          </a:p>
          <a:p>
            <a:pPr marL="0" indent="0">
              <a:buNone/>
            </a:pPr>
            <a:endParaRPr lang="en-AU" dirty="0"/>
          </a:p>
        </p:txBody>
      </p:sp>
      <p:pic>
        <p:nvPicPr>
          <p:cNvPr id="5" name="Picture 4">
            <a:extLst>
              <a:ext uri="{FF2B5EF4-FFF2-40B4-BE49-F238E27FC236}">
                <a16:creationId xmlns:a16="http://schemas.microsoft.com/office/drawing/2014/main" id="{939E6133-75DF-FCE3-8835-28B66C0A48F3}"/>
              </a:ext>
            </a:extLst>
          </p:cNvPr>
          <p:cNvPicPr>
            <a:picLocks noChangeAspect="1"/>
          </p:cNvPicPr>
          <p:nvPr/>
        </p:nvPicPr>
        <p:blipFill>
          <a:blip r:embed="rId2"/>
          <a:stretch>
            <a:fillRect/>
          </a:stretch>
        </p:blipFill>
        <p:spPr>
          <a:xfrm>
            <a:off x="3620963" y="3050271"/>
            <a:ext cx="5138759" cy="35430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39362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53FE1E-33E4-C2E3-47AD-D003B770198B}"/>
              </a:ext>
            </a:extLst>
          </p:cNvPr>
          <p:cNvSpPr>
            <a:spLocks noGrp="1"/>
          </p:cNvSpPr>
          <p:nvPr>
            <p:ph idx="1"/>
          </p:nvPr>
        </p:nvSpPr>
        <p:spPr>
          <a:xfrm>
            <a:off x="1306286" y="0"/>
            <a:ext cx="9510940" cy="6857999"/>
          </a:xfrm>
        </p:spPr>
        <p:txBody>
          <a:bodyPr/>
          <a:lstStyle/>
          <a:p>
            <a:pPr marL="0" indent="0">
              <a:buNone/>
            </a:pPr>
            <a:endParaRPr lang="en-AU" b="1" dirty="0"/>
          </a:p>
          <a:p>
            <a:pPr marL="0" indent="0">
              <a:buNone/>
            </a:pPr>
            <a:r>
              <a:rPr lang="en-AU" b="1" dirty="0"/>
              <a:t>Cross-Validation and Callbacks</a:t>
            </a:r>
          </a:p>
          <a:p>
            <a:pPr marL="228600">
              <a:lnSpc>
                <a:spcPct val="115000"/>
              </a:lnSpc>
              <a:spcAft>
                <a:spcPts val="800"/>
              </a:spcAft>
            </a:pPr>
            <a:r>
              <a:rPr lang="en-AU" sz="1800" b="1" kern="100" dirty="0">
                <a:effectLst/>
                <a:ea typeface="Aptos" panose="020B0004020202020204" pitchFamily="34" charset="0"/>
                <a:cs typeface="Arial" panose="020B0604020202020204" pitchFamily="34" charset="0"/>
              </a:rPr>
              <a:t>Cross-Validation (Stratified K-Fold)</a:t>
            </a:r>
            <a:r>
              <a:rPr lang="en-AU" sz="1800" kern="100" dirty="0">
                <a:effectLst/>
                <a:ea typeface="Aptos" panose="020B0004020202020204" pitchFamily="34" charset="0"/>
                <a:cs typeface="Arial" panose="020B0604020202020204" pitchFamily="34" charset="0"/>
              </a:rPr>
              <a:t> divides the dataset into five parts (or "folds") to validate the model's performance consistently. It ensures that each fold has a similar mix of different car categories, providing more reliable results.</a:t>
            </a:r>
          </a:p>
          <a:p>
            <a:pPr marL="228600">
              <a:lnSpc>
                <a:spcPct val="115000"/>
              </a:lnSpc>
              <a:spcAft>
                <a:spcPts val="800"/>
              </a:spcAft>
            </a:pPr>
            <a:r>
              <a:rPr lang="en-AU" sz="1800" b="1" kern="100" dirty="0">
                <a:effectLst/>
                <a:ea typeface="Aptos" panose="020B0004020202020204" pitchFamily="34" charset="0"/>
                <a:cs typeface="Arial" panose="020B0604020202020204" pitchFamily="34" charset="0"/>
              </a:rPr>
              <a:t>Early Stopping</a:t>
            </a:r>
            <a:r>
              <a:rPr lang="en-AU" sz="1800" kern="100" dirty="0">
                <a:effectLst/>
                <a:ea typeface="Aptos" panose="020B0004020202020204" pitchFamily="34" charset="0"/>
                <a:cs typeface="Arial" panose="020B0604020202020204" pitchFamily="34" charset="0"/>
              </a:rPr>
              <a:t> is like setting an alarm to stop training if no improvement is detected in the model’s performance (measured by validation loss). This prevents the model from training endlessly and overfitting the data.</a:t>
            </a:r>
          </a:p>
          <a:p>
            <a:pPr marL="228600">
              <a:lnSpc>
                <a:spcPct val="115000"/>
              </a:lnSpc>
              <a:spcAft>
                <a:spcPts val="800"/>
              </a:spcAft>
            </a:pPr>
            <a:r>
              <a:rPr lang="en-AU" sz="1800" b="1" kern="100" dirty="0">
                <a:effectLst/>
                <a:ea typeface="Aptos" panose="020B0004020202020204" pitchFamily="34" charset="0"/>
                <a:cs typeface="Arial" panose="020B0604020202020204" pitchFamily="34" charset="0"/>
              </a:rPr>
              <a:t>Learning Rate Scheduler</a:t>
            </a:r>
            <a:r>
              <a:rPr lang="en-AU" sz="1800" kern="100" dirty="0">
                <a:effectLst/>
                <a:ea typeface="Aptos" panose="020B0004020202020204" pitchFamily="34" charset="0"/>
                <a:cs typeface="Arial" panose="020B0604020202020204" pitchFamily="34" charset="0"/>
              </a:rPr>
              <a:t>: If the model’s performance doesn’t improve for a few rounds (epochs), this scheduler automatically reduces the speed (learning rate) at which the model learns, giving it more time to refine its learning.</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pic>
        <p:nvPicPr>
          <p:cNvPr id="5" name="Picture 4">
            <a:extLst>
              <a:ext uri="{FF2B5EF4-FFF2-40B4-BE49-F238E27FC236}">
                <a16:creationId xmlns:a16="http://schemas.microsoft.com/office/drawing/2014/main" id="{DA6C951D-2568-B9B5-3BAC-C4181405EFF5}"/>
              </a:ext>
            </a:extLst>
          </p:cNvPr>
          <p:cNvPicPr>
            <a:picLocks noChangeAspect="1"/>
          </p:cNvPicPr>
          <p:nvPr/>
        </p:nvPicPr>
        <p:blipFill>
          <a:blip r:embed="rId2"/>
          <a:stretch>
            <a:fillRect/>
          </a:stretch>
        </p:blipFill>
        <p:spPr>
          <a:xfrm>
            <a:off x="1456161" y="4927602"/>
            <a:ext cx="9361065" cy="11829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64039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BAF78-909E-A648-766D-AABB76B5A484}"/>
              </a:ext>
            </a:extLst>
          </p:cNvPr>
          <p:cNvSpPr>
            <a:spLocks noGrp="1"/>
          </p:cNvSpPr>
          <p:nvPr>
            <p:ph idx="1"/>
          </p:nvPr>
        </p:nvSpPr>
        <p:spPr>
          <a:xfrm>
            <a:off x="1248229" y="0"/>
            <a:ext cx="9568997" cy="6857999"/>
          </a:xfrm>
        </p:spPr>
        <p:txBody>
          <a:bodyPr/>
          <a:lstStyle/>
          <a:p>
            <a:pPr marL="0" indent="0">
              <a:buNone/>
            </a:pPr>
            <a:endParaRPr lang="en-AU" b="1" dirty="0"/>
          </a:p>
          <a:p>
            <a:pPr marL="0" indent="0">
              <a:buNone/>
            </a:pPr>
            <a:endParaRPr lang="en-AU" b="1" dirty="0"/>
          </a:p>
          <a:p>
            <a:pPr marL="0" indent="0">
              <a:buNone/>
            </a:pPr>
            <a:endParaRPr lang="en-AU" b="1" dirty="0"/>
          </a:p>
          <a:p>
            <a:pPr marL="0" indent="0">
              <a:buNone/>
            </a:pPr>
            <a:r>
              <a:rPr lang="en-AU" b="1" dirty="0"/>
              <a:t>Cross-Validation Loop</a:t>
            </a:r>
          </a:p>
          <a:p>
            <a:r>
              <a:rPr lang="en-US" dirty="0"/>
              <a:t>This loop repeats the training process five times (one for each fold). Each time, the dataset is split into training data and validation data.</a:t>
            </a:r>
          </a:p>
          <a:p>
            <a:pPr>
              <a:buFont typeface="Arial" panose="020B0604020202020204" pitchFamily="34" charset="0"/>
              <a:buChar char="•"/>
            </a:pPr>
            <a:r>
              <a:rPr lang="en-US" b="1" dirty="0"/>
              <a:t>Training Data</a:t>
            </a:r>
            <a:r>
              <a:rPr lang="en-US" dirty="0"/>
              <a:t> is what the model learns from.</a:t>
            </a:r>
          </a:p>
          <a:p>
            <a:pPr>
              <a:buFont typeface="Arial" panose="020B0604020202020204" pitchFamily="34" charset="0"/>
              <a:buChar char="•"/>
            </a:pPr>
            <a:r>
              <a:rPr lang="en-US" b="1" dirty="0"/>
              <a:t>Validation Data</a:t>
            </a:r>
            <a:r>
              <a:rPr lang="en-US" dirty="0"/>
              <a:t> is a smaller set that helps measure how well the model is doing after each round of training. It’s like holding back some test questions to check if the student (model) is learning correctly.</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pic>
        <p:nvPicPr>
          <p:cNvPr id="5" name="Picture 4">
            <a:extLst>
              <a:ext uri="{FF2B5EF4-FFF2-40B4-BE49-F238E27FC236}">
                <a16:creationId xmlns:a16="http://schemas.microsoft.com/office/drawing/2014/main" id="{A818C0A1-6826-FB0B-803C-212EB43BB480}"/>
              </a:ext>
            </a:extLst>
          </p:cNvPr>
          <p:cNvPicPr>
            <a:picLocks noChangeAspect="1"/>
          </p:cNvPicPr>
          <p:nvPr/>
        </p:nvPicPr>
        <p:blipFill>
          <a:blip r:embed="rId2"/>
          <a:stretch>
            <a:fillRect/>
          </a:stretch>
        </p:blipFill>
        <p:spPr>
          <a:xfrm>
            <a:off x="1887303" y="4177162"/>
            <a:ext cx="8541797" cy="14035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37603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B8EB0-CB24-3EBF-9D6A-0BFA06C5EC3F}"/>
              </a:ext>
            </a:extLst>
          </p:cNvPr>
          <p:cNvSpPr>
            <a:spLocks noGrp="1"/>
          </p:cNvSpPr>
          <p:nvPr>
            <p:ph idx="1"/>
          </p:nvPr>
        </p:nvSpPr>
        <p:spPr>
          <a:xfrm>
            <a:off x="1275215" y="1"/>
            <a:ext cx="9641569" cy="6857999"/>
          </a:xfrm>
        </p:spPr>
        <p:txBody>
          <a:bodyPr/>
          <a:lstStyle/>
          <a:p>
            <a:pPr marL="0" indent="0">
              <a:buNone/>
            </a:pPr>
            <a:r>
              <a:rPr lang="en-IN" b="1" dirty="0"/>
              <a:t>The  Neural Network</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It is a Sequential Model</a:t>
            </a:r>
            <a:r>
              <a:rPr lang="en-AU" b="1" kern="100" dirty="0">
                <a:latin typeface="Aptos" panose="020B0004020202020204" pitchFamily="34" charset="0"/>
                <a:ea typeface="Aptos" panose="020B0004020202020204" pitchFamily="34" charset="0"/>
                <a:cs typeface="Arial" panose="020B0604020202020204" pitchFamily="34" charset="0"/>
              </a:rPr>
              <a:t>, </a:t>
            </a:r>
            <a:r>
              <a:rPr lang="en-AU" kern="100" dirty="0">
                <a:latin typeface="Aptos" panose="020B0004020202020204" pitchFamily="34" charset="0"/>
                <a:ea typeface="Aptos" panose="020B0004020202020204" pitchFamily="34" charset="0"/>
                <a:cs typeface="Arial" panose="020B0604020202020204" pitchFamily="34" charset="0"/>
              </a:rPr>
              <a:t>meaning the</a:t>
            </a:r>
            <a:r>
              <a:rPr lang="en-AU" sz="1800" kern="100" dirty="0">
                <a:effectLst/>
                <a:latin typeface="Aptos" panose="020B0004020202020204" pitchFamily="34" charset="0"/>
                <a:ea typeface="Aptos" panose="020B0004020202020204" pitchFamily="34" charset="0"/>
                <a:cs typeface="Arial" panose="020B0604020202020204" pitchFamily="34" charset="0"/>
              </a:rPr>
              <a:t> layers are stacked in order, from input to output.</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Input Layer</a:t>
            </a:r>
            <a:r>
              <a:rPr lang="en-AU" sz="1800" kern="100" dirty="0">
                <a:effectLst/>
                <a:latin typeface="Aptos" panose="020B0004020202020204" pitchFamily="34" charset="0"/>
                <a:ea typeface="Aptos" panose="020B0004020202020204" pitchFamily="34" charset="0"/>
                <a:cs typeface="Arial" panose="020B0604020202020204" pitchFamily="34" charset="0"/>
              </a:rPr>
              <a:t>: Takes 28 features (like engine type, safety rating, etc.).</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First Hidden Layer</a:t>
            </a:r>
            <a:r>
              <a:rPr lang="en-AU" sz="1800" kern="100" dirty="0">
                <a:effectLst/>
                <a:latin typeface="Aptos" panose="020B0004020202020204" pitchFamily="34" charset="0"/>
                <a:ea typeface="Aptos" panose="020B0004020202020204" pitchFamily="34" charset="0"/>
                <a:cs typeface="Arial" panose="020B0604020202020204" pitchFamily="34" charset="0"/>
              </a:rPr>
              <a:t>: Contains 256 neurons, which process these features. </a:t>
            </a:r>
            <a:r>
              <a:rPr lang="en-AU" kern="100" dirty="0">
                <a:latin typeface="Aptos" panose="020B0004020202020204" pitchFamily="34" charset="0"/>
                <a:ea typeface="Aptos" panose="020B0004020202020204" pitchFamily="34" charset="0"/>
                <a:cs typeface="Arial" panose="020B0604020202020204" pitchFamily="34" charset="0"/>
              </a:rPr>
              <a:t>E</a:t>
            </a:r>
            <a:r>
              <a:rPr lang="en-AU" sz="1800" kern="100" dirty="0">
                <a:effectLst/>
                <a:latin typeface="Aptos" panose="020B0004020202020204" pitchFamily="34" charset="0"/>
                <a:ea typeface="Aptos" panose="020B0004020202020204" pitchFamily="34" charset="0"/>
                <a:cs typeface="Arial" panose="020B0604020202020204" pitchFamily="34" charset="0"/>
              </a:rPr>
              <a:t>ach neuron is a small decision-maker that looks at different parts of the car data.</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ReLU Activation</a:t>
            </a:r>
            <a:r>
              <a:rPr lang="en-AU" sz="1800" kern="100" dirty="0">
                <a:effectLst/>
                <a:latin typeface="Aptos" panose="020B0004020202020204" pitchFamily="34" charset="0"/>
                <a:ea typeface="Aptos" panose="020B0004020202020204" pitchFamily="34" charset="0"/>
                <a:cs typeface="Arial" panose="020B0604020202020204" pitchFamily="34" charset="0"/>
              </a:rPr>
              <a:t> helps the model capture more complex relationships between features.</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HeNormal Initialization</a:t>
            </a:r>
            <a:r>
              <a:rPr lang="en-AU" sz="1800" kern="100" dirty="0">
                <a:effectLst/>
                <a:latin typeface="Aptos" panose="020B0004020202020204" pitchFamily="34" charset="0"/>
                <a:ea typeface="Aptos" panose="020B0004020202020204" pitchFamily="34" charset="0"/>
                <a:cs typeface="Arial" panose="020B0604020202020204" pitchFamily="34" charset="0"/>
              </a:rPr>
              <a:t> sets the initial weights in a way that accelerates training.</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L2 Regularization</a:t>
            </a:r>
            <a:r>
              <a:rPr lang="en-AU" sz="1800" kern="100" dirty="0">
                <a:effectLst/>
                <a:latin typeface="Aptos" panose="020B0004020202020204" pitchFamily="34" charset="0"/>
                <a:ea typeface="Aptos" panose="020B0004020202020204" pitchFamily="34" charset="0"/>
                <a:cs typeface="Arial" panose="020B0604020202020204" pitchFamily="34" charset="0"/>
              </a:rPr>
              <a:t> applies a penalty to the size of the weights, preventing overfitting.</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Batch Normalization</a:t>
            </a:r>
            <a:r>
              <a:rPr lang="en-AU" sz="1800" kern="100" dirty="0">
                <a:effectLst/>
                <a:latin typeface="Aptos" panose="020B0004020202020204" pitchFamily="34" charset="0"/>
                <a:ea typeface="Aptos" panose="020B0004020202020204" pitchFamily="34" charset="0"/>
                <a:cs typeface="Arial" panose="020B0604020202020204" pitchFamily="34" charset="0"/>
              </a:rPr>
              <a:t> standardizes the output of this layer to improve training stability.</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Dropout</a:t>
            </a:r>
            <a:r>
              <a:rPr lang="en-AU" sz="1800" kern="100" dirty="0">
                <a:effectLst/>
                <a:latin typeface="Aptos" panose="020B0004020202020204" pitchFamily="34" charset="0"/>
                <a:ea typeface="Aptos" panose="020B0004020202020204" pitchFamily="34" charset="0"/>
                <a:cs typeface="Arial" panose="020B0604020202020204" pitchFamily="34" charset="0"/>
              </a:rPr>
              <a:t> randomly "turns off" half the neurons during training, preventing the model from becoming too reliant on specific neurons (which reduces overfitting).</a:t>
            </a:r>
          </a:p>
          <a:p>
            <a:pPr marL="228600">
              <a:lnSpc>
                <a:spcPct val="115000"/>
              </a:lnSpc>
              <a:spcAft>
                <a:spcPts val="800"/>
              </a:spcAft>
            </a:pPr>
            <a:endParaRPr lang="en-AU" kern="100" dirty="0">
              <a:latin typeface="Aptos" panose="020B0004020202020204" pitchFamily="34" charset="0"/>
              <a:ea typeface="Aptos" panose="020B0004020202020204" pitchFamily="34" charset="0"/>
              <a:cs typeface="Arial" panose="020B0604020202020204" pitchFamily="34" charset="0"/>
            </a:endParaRPr>
          </a:p>
          <a:p>
            <a:pPr marL="228600">
              <a:lnSpc>
                <a:spcPct val="115000"/>
              </a:lnSpc>
              <a:spcAft>
                <a:spcPts val="800"/>
              </a:spcAft>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228600">
              <a:lnSpc>
                <a:spcPct val="115000"/>
              </a:lnSpc>
              <a:spcAft>
                <a:spcPts val="800"/>
              </a:spcAft>
            </a:pPr>
            <a:endParaRPr lang="en-IN" dirty="0"/>
          </a:p>
          <a:p>
            <a:pPr marL="0" indent="0">
              <a:buNone/>
            </a:pPr>
            <a:endParaRPr lang="en-AU" dirty="0"/>
          </a:p>
        </p:txBody>
      </p:sp>
      <p:pic>
        <p:nvPicPr>
          <p:cNvPr id="7" name="Picture 6">
            <a:extLst>
              <a:ext uri="{FF2B5EF4-FFF2-40B4-BE49-F238E27FC236}">
                <a16:creationId xmlns:a16="http://schemas.microsoft.com/office/drawing/2014/main" id="{5D70D2AA-8B12-E258-962A-19911665D9F2}"/>
              </a:ext>
            </a:extLst>
          </p:cNvPr>
          <p:cNvPicPr>
            <a:picLocks noChangeAspect="1"/>
          </p:cNvPicPr>
          <p:nvPr/>
        </p:nvPicPr>
        <p:blipFill>
          <a:blip r:embed="rId2"/>
          <a:stretch>
            <a:fillRect/>
          </a:stretch>
        </p:blipFill>
        <p:spPr>
          <a:xfrm>
            <a:off x="2480493" y="4971143"/>
            <a:ext cx="7231014" cy="16040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731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6553-7B7E-1937-893B-0824068B5078}"/>
              </a:ext>
            </a:extLst>
          </p:cNvPr>
          <p:cNvSpPr>
            <a:spLocks noGrp="1"/>
          </p:cNvSpPr>
          <p:nvPr>
            <p:ph type="title"/>
          </p:nvPr>
        </p:nvSpPr>
        <p:spPr>
          <a:xfrm>
            <a:off x="0" y="0"/>
            <a:ext cx="12232257" cy="1456267"/>
          </a:xfrm>
        </p:spPr>
        <p:txBody>
          <a:bodyPr>
            <a:normAutofit/>
          </a:bodyPr>
          <a:lstStyle/>
          <a:p>
            <a:pPr algn="ctr"/>
            <a:r>
              <a:rPr lang="en-IN" sz="2800" dirty="0"/>
              <a:t>     </a:t>
            </a:r>
            <a:r>
              <a:rPr lang="en-IN" sz="2800" b="1" dirty="0"/>
              <a:t>Presentation agenda and content</a:t>
            </a:r>
            <a:endParaRPr lang="en-AU" sz="2800" b="1" dirty="0"/>
          </a:p>
        </p:txBody>
      </p:sp>
      <p:sp>
        <p:nvSpPr>
          <p:cNvPr id="3" name="Content Placeholder 2">
            <a:extLst>
              <a:ext uri="{FF2B5EF4-FFF2-40B4-BE49-F238E27FC236}">
                <a16:creationId xmlns:a16="http://schemas.microsoft.com/office/drawing/2014/main" id="{3CF70605-A7FD-CB07-82D2-B23E6AA0A35F}"/>
              </a:ext>
            </a:extLst>
          </p:cNvPr>
          <p:cNvSpPr>
            <a:spLocks noGrp="1"/>
          </p:cNvSpPr>
          <p:nvPr>
            <p:ph idx="1"/>
          </p:nvPr>
        </p:nvSpPr>
        <p:spPr>
          <a:xfrm>
            <a:off x="713118" y="971909"/>
            <a:ext cx="11478882" cy="5722189"/>
          </a:xfrm>
        </p:spPr>
        <p:txBody>
          <a:bodyPr>
            <a:normAutofit lnSpcReduction="10000"/>
          </a:bodyPr>
          <a:lstStyle/>
          <a:p>
            <a:pPr>
              <a:lnSpc>
                <a:spcPct val="150000"/>
              </a:lnSpc>
            </a:pPr>
            <a:endParaRPr lang="en-IN" dirty="0"/>
          </a:p>
          <a:p>
            <a:pPr>
              <a:lnSpc>
                <a:spcPct val="150000"/>
              </a:lnSpc>
            </a:pPr>
            <a:r>
              <a:rPr lang="en-IN" dirty="0"/>
              <a:t>Background and Purpose of the Project </a:t>
            </a:r>
          </a:p>
          <a:p>
            <a:pPr>
              <a:lnSpc>
                <a:spcPct val="150000"/>
              </a:lnSpc>
            </a:pPr>
            <a:r>
              <a:rPr lang="en-IN" dirty="0"/>
              <a:t>Components of the Project </a:t>
            </a:r>
          </a:p>
          <a:p>
            <a:pPr>
              <a:lnSpc>
                <a:spcPct val="150000"/>
              </a:lnSpc>
            </a:pPr>
            <a:r>
              <a:rPr lang="en-IN" dirty="0"/>
              <a:t>Design, Development, Implementation and testing of the Components </a:t>
            </a:r>
          </a:p>
          <a:p>
            <a:pPr>
              <a:lnSpc>
                <a:spcPct val="150000"/>
              </a:lnSpc>
            </a:pPr>
            <a:r>
              <a:rPr lang="en-IN" dirty="0"/>
              <a:t>Integration of the Components </a:t>
            </a:r>
          </a:p>
          <a:p>
            <a:pPr>
              <a:lnSpc>
                <a:spcPct val="150000"/>
              </a:lnSpc>
            </a:pPr>
            <a:r>
              <a:rPr lang="en-IN" dirty="0"/>
              <a:t>Challenges and issues faced and how it was fixed</a:t>
            </a:r>
          </a:p>
          <a:p>
            <a:pPr>
              <a:lnSpc>
                <a:spcPct val="150000"/>
              </a:lnSpc>
            </a:pPr>
            <a:r>
              <a:rPr lang="en-IN" dirty="0"/>
              <a:t>Improvements made on feedback received </a:t>
            </a:r>
          </a:p>
          <a:p>
            <a:pPr>
              <a:lnSpc>
                <a:spcPct val="150000"/>
              </a:lnSpc>
            </a:pPr>
            <a:r>
              <a:rPr lang="en-IN" dirty="0"/>
              <a:t>Final Product testing and usage </a:t>
            </a:r>
          </a:p>
          <a:p>
            <a:pPr>
              <a:lnSpc>
                <a:spcPct val="150000"/>
              </a:lnSpc>
            </a:pPr>
            <a:r>
              <a:rPr lang="en-IN" dirty="0"/>
              <a:t>Future scope and plans for Expansion</a:t>
            </a:r>
          </a:p>
          <a:p>
            <a:pPr>
              <a:lnSpc>
                <a:spcPct val="150000"/>
              </a:lnSpc>
            </a:pPr>
            <a:r>
              <a:rPr lang="en-IN" dirty="0"/>
              <a:t>Conclusion</a:t>
            </a:r>
          </a:p>
          <a:p>
            <a:r>
              <a:rPr lang="en-IN" dirty="0"/>
              <a:t>References</a:t>
            </a:r>
          </a:p>
          <a:p>
            <a:endParaRPr lang="en-AU" dirty="0"/>
          </a:p>
        </p:txBody>
      </p:sp>
    </p:spTree>
    <p:extLst>
      <p:ext uri="{BB962C8B-B14F-4D97-AF65-F5344CB8AC3E}">
        <p14:creationId xmlns:p14="http://schemas.microsoft.com/office/powerpoint/2010/main" val="702640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AF30E2-A2A9-2901-A36F-B2013EC41106}"/>
              </a:ext>
            </a:extLst>
          </p:cNvPr>
          <p:cNvSpPr>
            <a:spLocks noGrp="1"/>
          </p:cNvSpPr>
          <p:nvPr>
            <p:ph idx="1"/>
          </p:nvPr>
        </p:nvSpPr>
        <p:spPr>
          <a:xfrm>
            <a:off x="1110343" y="0"/>
            <a:ext cx="10116457" cy="6857999"/>
          </a:xfrm>
        </p:spPr>
        <p:txBody>
          <a:bodyPr/>
          <a:lstStyle/>
          <a:p>
            <a:pPr marL="0" indent="0">
              <a:buNone/>
            </a:pPr>
            <a:r>
              <a:rPr lang="en-IN" b="1" dirty="0"/>
              <a:t>Additional Hidden layers</a:t>
            </a:r>
          </a:p>
          <a:p>
            <a:pPr marL="228600">
              <a:lnSpc>
                <a:spcPct val="115000"/>
              </a:lnSpc>
              <a:spcAft>
                <a:spcPts val="800"/>
              </a:spcAft>
            </a:pPr>
            <a:r>
              <a:rPr lang="en-AU" sz="1750" kern="100" dirty="0">
                <a:effectLst/>
                <a:latin typeface="Aptos" panose="020B0004020202020204" pitchFamily="34" charset="0"/>
                <a:ea typeface="Aptos" panose="020B0004020202020204" pitchFamily="34" charset="0"/>
                <a:cs typeface="Arial" panose="020B0604020202020204" pitchFamily="34" charset="0"/>
              </a:rPr>
              <a:t>The model has additional hidden layers with progressively fewer neurons (128 and 64), each learning smaller details and features from the car data.</a:t>
            </a:r>
          </a:p>
          <a:p>
            <a:pPr marL="228600">
              <a:lnSpc>
                <a:spcPct val="115000"/>
              </a:lnSpc>
              <a:spcAft>
                <a:spcPts val="800"/>
              </a:spcAft>
            </a:pPr>
            <a:r>
              <a:rPr lang="en-AU" sz="1750" kern="100" dirty="0">
                <a:effectLst/>
                <a:latin typeface="Aptos" panose="020B0004020202020204" pitchFamily="34" charset="0"/>
                <a:ea typeface="Aptos" panose="020B0004020202020204" pitchFamily="34" charset="0"/>
                <a:cs typeface="Arial" panose="020B0604020202020204" pitchFamily="34" charset="0"/>
              </a:rPr>
              <a:t>The reduced neuron count helps the model refine its learning step-by-step.</a:t>
            </a:r>
            <a:r>
              <a:rPr lang="en-AU" sz="1750" kern="100" dirty="0">
                <a:latin typeface="Aptos" panose="020B0004020202020204" pitchFamily="34" charset="0"/>
                <a:ea typeface="Aptos" panose="020B0004020202020204" pitchFamily="34" charset="0"/>
                <a:cs typeface="Arial" panose="020B0604020202020204" pitchFamily="34" charset="0"/>
              </a:rPr>
              <a:t> By</a:t>
            </a:r>
            <a:r>
              <a:rPr lang="en-AU" sz="1750" kern="100" dirty="0">
                <a:effectLst/>
                <a:latin typeface="Aptos" panose="020B0004020202020204" pitchFamily="34" charset="0"/>
                <a:ea typeface="Aptos" panose="020B0004020202020204" pitchFamily="34" charset="0"/>
                <a:cs typeface="Arial" panose="020B0604020202020204" pitchFamily="34" charset="0"/>
              </a:rPr>
              <a:t> gradually narrowing down options when making a decision, these layers allow the model to focus on the most relevant features.</a:t>
            </a:r>
          </a:p>
          <a:p>
            <a:pPr marL="228600">
              <a:lnSpc>
                <a:spcPct val="115000"/>
              </a:lnSpc>
              <a:spcAft>
                <a:spcPts val="800"/>
              </a:spcAft>
            </a:pPr>
            <a:r>
              <a:rPr lang="en-AU" sz="1750" kern="100" dirty="0">
                <a:effectLst/>
                <a:latin typeface="Aptos" panose="020B0004020202020204" pitchFamily="34" charset="0"/>
                <a:ea typeface="Aptos" panose="020B0004020202020204" pitchFamily="34" charset="0"/>
                <a:cs typeface="Arial" panose="020B0604020202020204" pitchFamily="34" charset="0"/>
              </a:rPr>
              <a:t>Dropout rates (40% and 30%) gradually decrease to help the model stabilize its learning.</a:t>
            </a:r>
          </a:p>
          <a:p>
            <a:pPr marL="228600">
              <a:lnSpc>
                <a:spcPct val="115000"/>
              </a:lnSpc>
              <a:spcAft>
                <a:spcPts val="800"/>
              </a:spcAft>
            </a:pPr>
            <a:endParaRPr lang="en-AU" kern="100" dirty="0">
              <a:latin typeface="Aptos" panose="020B0004020202020204" pitchFamily="34" charset="0"/>
              <a:ea typeface="Aptos" panose="020B0004020202020204" pitchFamily="34" charset="0"/>
              <a:cs typeface="Arial" panose="020B0604020202020204" pitchFamily="34" charset="0"/>
            </a:endParaRPr>
          </a:p>
          <a:p>
            <a:pPr marL="228600">
              <a:lnSpc>
                <a:spcPct val="115000"/>
              </a:lnSpc>
              <a:spcAft>
                <a:spcPts val="800"/>
              </a:spcAft>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228600">
              <a:lnSpc>
                <a:spcPct val="115000"/>
              </a:lnSpc>
              <a:spcAft>
                <a:spcPts val="800"/>
              </a:spcAft>
            </a:pPr>
            <a:endParaRPr lang="en-AU" kern="100" dirty="0">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r>
              <a:rPr lang="en-AU" dirty="0"/>
              <a:t>Output Layer</a:t>
            </a:r>
          </a:p>
          <a:p>
            <a:r>
              <a:rPr lang="en-US" sz="1750" dirty="0"/>
              <a:t>The final layer uses a </a:t>
            </a:r>
            <a:r>
              <a:rPr lang="en-US" sz="1750" b="1" dirty="0"/>
              <a:t>Softmax Activation</a:t>
            </a:r>
            <a:r>
              <a:rPr lang="en-US" sz="1750" dirty="0"/>
              <a:t> function, which converts the model's output into probabilities for each car category. For example, if there are 10 different cars, Softmax assigns a probability to each one, indicating how confident the model is about each choice.</a:t>
            </a:r>
            <a:endParaRPr lang="en-AU" sz="1750" dirty="0"/>
          </a:p>
          <a:p>
            <a:pPr marL="228600">
              <a:lnSpc>
                <a:spcPct val="115000"/>
              </a:lnSpc>
              <a:spcAft>
                <a:spcPts val="800"/>
              </a:spcAft>
            </a:pPr>
            <a:endParaRPr lang="en-AU" kern="100" dirty="0">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AU" b="1" dirty="0"/>
          </a:p>
        </p:txBody>
      </p:sp>
      <p:pic>
        <p:nvPicPr>
          <p:cNvPr id="5" name="Picture 4">
            <a:extLst>
              <a:ext uri="{FF2B5EF4-FFF2-40B4-BE49-F238E27FC236}">
                <a16:creationId xmlns:a16="http://schemas.microsoft.com/office/drawing/2014/main" id="{CF35037F-13D2-AECE-724D-5D8E5E3BC051}"/>
              </a:ext>
            </a:extLst>
          </p:cNvPr>
          <p:cNvPicPr>
            <a:picLocks noChangeAspect="1"/>
          </p:cNvPicPr>
          <p:nvPr/>
        </p:nvPicPr>
        <p:blipFill>
          <a:blip r:embed="rId2"/>
          <a:stretch>
            <a:fillRect/>
          </a:stretch>
        </p:blipFill>
        <p:spPr>
          <a:xfrm>
            <a:off x="3048000" y="2744315"/>
            <a:ext cx="6480630" cy="15228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FCB959DA-8D1E-B609-7EE0-585C8B55E5F8}"/>
              </a:ext>
            </a:extLst>
          </p:cNvPr>
          <p:cNvPicPr>
            <a:picLocks noChangeAspect="1"/>
          </p:cNvPicPr>
          <p:nvPr/>
        </p:nvPicPr>
        <p:blipFill>
          <a:blip r:embed="rId3"/>
          <a:stretch>
            <a:fillRect/>
          </a:stretch>
        </p:blipFill>
        <p:spPr>
          <a:xfrm>
            <a:off x="2989943" y="5907314"/>
            <a:ext cx="6389681" cy="5111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91381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E4A28-223B-9333-4BD8-9EA011E3A92A}"/>
              </a:ext>
            </a:extLst>
          </p:cNvPr>
          <p:cNvSpPr>
            <a:spLocks noGrp="1"/>
          </p:cNvSpPr>
          <p:nvPr>
            <p:ph idx="1"/>
          </p:nvPr>
        </p:nvSpPr>
        <p:spPr>
          <a:xfrm>
            <a:off x="1611086" y="0"/>
            <a:ext cx="9206140" cy="6857999"/>
          </a:xfrm>
        </p:spPr>
        <p:txBody>
          <a:bodyPr/>
          <a:lstStyle/>
          <a:p>
            <a:pPr marL="0" indent="0">
              <a:buNone/>
            </a:pPr>
            <a:r>
              <a:rPr lang="en-AU" b="1" dirty="0"/>
              <a:t>Compiling the Model</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Compiling</a:t>
            </a:r>
            <a:r>
              <a:rPr lang="en-AU" sz="1800" kern="100" dirty="0">
                <a:effectLst/>
                <a:latin typeface="Aptos" panose="020B0004020202020204" pitchFamily="34" charset="0"/>
                <a:ea typeface="Aptos" panose="020B0004020202020204" pitchFamily="34" charset="0"/>
                <a:cs typeface="Arial" panose="020B0604020202020204" pitchFamily="34" charset="0"/>
              </a:rPr>
              <a:t> is like setting the rules and strategy for training the model.</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Optimizer (RMSprop)</a:t>
            </a:r>
            <a:r>
              <a:rPr lang="en-AU" sz="1800" kern="100" dirty="0">
                <a:effectLst/>
                <a:latin typeface="Aptos" panose="020B0004020202020204" pitchFamily="34" charset="0"/>
                <a:ea typeface="Aptos" panose="020B0004020202020204" pitchFamily="34" charset="0"/>
                <a:cs typeface="Arial" panose="020B0604020202020204" pitchFamily="34" charset="0"/>
              </a:rPr>
              <a:t> adjusts the model's weights to minimize errors.</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Loss Function (Categorical Cross-Entropy)</a:t>
            </a:r>
            <a:r>
              <a:rPr lang="en-AU" sz="1800" kern="100" dirty="0">
                <a:effectLst/>
                <a:latin typeface="Aptos" panose="020B0004020202020204" pitchFamily="34" charset="0"/>
                <a:ea typeface="Aptos" panose="020B0004020202020204" pitchFamily="34" charset="0"/>
                <a:cs typeface="Arial" panose="020B0604020202020204" pitchFamily="34" charset="0"/>
              </a:rPr>
              <a:t> measures the difference between the predicted and actual car categories. It tells the model how far off it is from the correct answer.</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Accuracy Metric</a:t>
            </a:r>
            <a:r>
              <a:rPr lang="en-AU" sz="1800" kern="100" dirty="0">
                <a:effectLst/>
                <a:latin typeface="Aptos" panose="020B0004020202020204" pitchFamily="34" charset="0"/>
                <a:ea typeface="Aptos" panose="020B0004020202020204" pitchFamily="34" charset="0"/>
                <a:cs typeface="Arial" panose="020B0604020202020204" pitchFamily="34" charset="0"/>
              </a:rPr>
              <a:t> calculates how often the model's predictions match the actual car categories.</a:t>
            </a:r>
          </a:p>
          <a:p>
            <a:pPr marL="0" indent="0">
              <a:lnSpc>
                <a:spcPct val="115000"/>
              </a:lnSpc>
              <a:spcAft>
                <a:spcPts val="800"/>
              </a:spcAft>
              <a:buNone/>
            </a:pPr>
            <a:endParaRPr lang="en-AU" kern="100" dirty="0">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AU" dirty="0"/>
          </a:p>
          <a:p>
            <a:pPr marL="0" indent="0">
              <a:buNone/>
            </a:pPr>
            <a:endParaRPr lang="en-AU" dirty="0"/>
          </a:p>
        </p:txBody>
      </p:sp>
      <p:pic>
        <p:nvPicPr>
          <p:cNvPr id="6" name="Picture 5">
            <a:extLst>
              <a:ext uri="{FF2B5EF4-FFF2-40B4-BE49-F238E27FC236}">
                <a16:creationId xmlns:a16="http://schemas.microsoft.com/office/drawing/2014/main" id="{8FD1FC26-FB2E-CBFD-169D-282C7DE42DF1}"/>
              </a:ext>
            </a:extLst>
          </p:cNvPr>
          <p:cNvPicPr>
            <a:picLocks noChangeAspect="1"/>
          </p:cNvPicPr>
          <p:nvPr/>
        </p:nvPicPr>
        <p:blipFill>
          <a:blip r:embed="rId2"/>
          <a:stretch>
            <a:fillRect/>
          </a:stretch>
        </p:blipFill>
        <p:spPr>
          <a:xfrm>
            <a:off x="3335097" y="4976357"/>
            <a:ext cx="5971886" cy="12502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92622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A984E9-A900-7B64-2CC2-07DCE1420C99}"/>
              </a:ext>
            </a:extLst>
          </p:cNvPr>
          <p:cNvSpPr>
            <a:spLocks noGrp="1"/>
          </p:cNvSpPr>
          <p:nvPr>
            <p:ph idx="1"/>
          </p:nvPr>
        </p:nvSpPr>
        <p:spPr>
          <a:xfrm>
            <a:off x="1219200" y="0"/>
            <a:ext cx="9598026" cy="6857999"/>
          </a:xfrm>
        </p:spPr>
        <p:txBody>
          <a:bodyPr/>
          <a:lstStyle/>
          <a:p>
            <a:pPr marL="0" indent="0">
              <a:lnSpc>
                <a:spcPct val="115000"/>
              </a:lnSpc>
              <a:spcAft>
                <a:spcPts val="800"/>
              </a:spcAft>
              <a:buNone/>
            </a:pPr>
            <a:r>
              <a:rPr lang="en-AU" sz="1800" b="1" kern="100" dirty="0">
                <a:effectLst/>
                <a:latin typeface="Aptos" panose="020B0004020202020204" pitchFamily="34" charset="0"/>
                <a:ea typeface="Aptos" panose="020B0004020202020204" pitchFamily="34" charset="0"/>
                <a:cs typeface="Arial" panose="020B0604020202020204" pitchFamily="34" charset="0"/>
              </a:rPr>
              <a:t>Training the model</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Model Fit</a:t>
            </a:r>
            <a:r>
              <a:rPr lang="en-AU" sz="1800" kern="100" dirty="0">
                <a:effectLst/>
                <a:latin typeface="Aptos" panose="020B0004020202020204" pitchFamily="34" charset="0"/>
                <a:ea typeface="Aptos" panose="020B0004020202020204" pitchFamily="34" charset="0"/>
                <a:cs typeface="Arial" panose="020B0604020202020204" pitchFamily="34" charset="0"/>
              </a:rPr>
              <a:t>: This command starts the training process, where the model learns from the training data.</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Validation Data</a:t>
            </a:r>
            <a:r>
              <a:rPr lang="en-AU" sz="1800" kern="100" dirty="0">
                <a:effectLst/>
                <a:latin typeface="Aptos" panose="020B0004020202020204" pitchFamily="34" charset="0"/>
                <a:ea typeface="Aptos" panose="020B0004020202020204" pitchFamily="34" charset="0"/>
                <a:cs typeface="Arial" panose="020B0604020202020204" pitchFamily="34" charset="0"/>
              </a:rPr>
              <a:t>: The model checks its progress against validation data to see how well it’s learning.</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Epochs</a:t>
            </a:r>
            <a:r>
              <a:rPr lang="en-AU" sz="1800" kern="100" dirty="0">
                <a:effectLst/>
                <a:latin typeface="Aptos" panose="020B0004020202020204" pitchFamily="34" charset="0"/>
                <a:ea typeface="Aptos" panose="020B0004020202020204" pitchFamily="34" charset="0"/>
                <a:cs typeface="Arial" panose="020B0604020202020204" pitchFamily="34" charset="0"/>
              </a:rPr>
              <a:t>: Represents the number of times the entire dataset is processed. Each pass (epoch) helps the model learn a little better.</a:t>
            </a:r>
          </a:p>
          <a:p>
            <a:pPr marL="228600">
              <a:lnSpc>
                <a:spcPct val="115000"/>
              </a:lnSpc>
              <a:spcAft>
                <a:spcPts val="800"/>
              </a:spcAft>
            </a:pPr>
            <a:r>
              <a:rPr lang="en-AU" sz="1800" b="1" kern="100" dirty="0">
                <a:effectLst/>
                <a:latin typeface="Aptos" panose="020B0004020202020204" pitchFamily="34" charset="0"/>
                <a:ea typeface="Aptos" panose="020B0004020202020204" pitchFamily="34" charset="0"/>
                <a:cs typeface="Arial" panose="020B0604020202020204" pitchFamily="34" charset="0"/>
              </a:rPr>
              <a:t>Batch Size</a:t>
            </a:r>
            <a:r>
              <a:rPr lang="en-AU" sz="1800" kern="100" dirty="0">
                <a:effectLst/>
                <a:latin typeface="Aptos" panose="020B0004020202020204" pitchFamily="34" charset="0"/>
                <a:ea typeface="Aptos" panose="020B0004020202020204" pitchFamily="34" charset="0"/>
                <a:cs typeface="Arial" panose="020B0604020202020204" pitchFamily="34" charset="0"/>
              </a:rPr>
              <a:t>: Determines how many samples the model processes at once. In this case, the model handles 64 samples at a time to optimize memory and speed.</a:t>
            </a:r>
          </a:p>
          <a:p>
            <a:pPr marL="228600">
              <a:lnSpc>
                <a:spcPct val="115000"/>
              </a:lnSpc>
              <a:spcAft>
                <a:spcPts val="800"/>
              </a:spcAft>
            </a:pPr>
            <a:endParaRPr lang="en-AU" kern="100" dirty="0">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kern="100" dirty="0">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AU" dirty="0"/>
          </a:p>
          <a:p>
            <a:pPr marL="0" indent="0">
              <a:buNone/>
            </a:pPr>
            <a:endParaRPr lang="en-AU" dirty="0"/>
          </a:p>
        </p:txBody>
      </p:sp>
      <p:pic>
        <p:nvPicPr>
          <p:cNvPr id="6" name="Picture 5">
            <a:extLst>
              <a:ext uri="{FF2B5EF4-FFF2-40B4-BE49-F238E27FC236}">
                <a16:creationId xmlns:a16="http://schemas.microsoft.com/office/drawing/2014/main" id="{3097DE7D-9285-7AC7-D0D1-C9FF8B4E88DF}"/>
              </a:ext>
            </a:extLst>
          </p:cNvPr>
          <p:cNvPicPr>
            <a:picLocks noChangeAspect="1"/>
          </p:cNvPicPr>
          <p:nvPr/>
        </p:nvPicPr>
        <p:blipFill>
          <a:blip r:embed="rId3"/>
          <a:stretch>
            <a:fillRect/>
          </a:stretch>
        </p:blipFill>
        <p:spPr>
          <a:xfrm>
            <a:off x="2932897" y="4297129"/>
            <a:ext cx="6326206" cy="21689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15416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47205-2691-EA65-72D6-70443B3A17ED}"/>
              </a:ext>
            </a:extLst>
          </p:cNvPr>
          <p:cNvSpPr>
            <a:spLocks noGrp="1"/>
          </p:cNvSpPr>
          <p:nvPr>
            <p:ph idx="1"/>
          </p:nvPr>
        </p:nvSpPr>
        <p:spPr>
          <a:xfrm>
            <a:off x="1458686" y="0"/>
            <a:ext cx="9358540" cy="6857999"/>
          </a:xfrm>
        </p:spPr>
        <p:txBody>
          <a:bodyPr/>
          <a:lstStyle/>
          <a:p>
            <a:pPr marL="0" indent="0">
              <a:buNone/>
            </a:pPr>
            <a:r>
              <a:rPr lang="en-AU" b="1" dirty="0"/>
              <a:t>Evaluating Each Fold</a:t>
            </a:r>
          </a:p>
          <a:p>
            <a:r>
              <a:rPr lang="en-US" dirty="0"/>
              <a:t>After each round of training, the model was tested on the validation data to measure how well it learned. This line prints the percentage of correct predictions (validation accuracy) for each fold.</a:t>
            </a:r>
          </a:p>
          <a:p>
            <a:r>
              <a:rPr lang="en-US" dirty="0"/>
              <a:t>A total of 5 folds were created, with data visualization matplots drawn and displayed to thoroughly analyse the accuracy of training for the fold.</a:t>
            </a:r>
          </a:p>
          <a:p>
            <a:endParaRPr lang="en-US" dirty="0"/>
          </a:p>
          <a:p>
            <a:endParaRPr lang="en-US" dirty="0"/>
          </a:p>
          <a:p>
            <a:endParaRPr lang="en-US" dirty="0"/>
          </a:p>
          <a:p>
            <a:pPr marL="0" indent="0">
              <a:buNone/>
            </a:pPr>
            <a:endParaRPr lang="en-US" dirty="0"/>
          </a:p>
          <a:p>
            <a:endParaRPr lang="en-US" dirty="0"/>
          </a:p>
          <a:p>
            <a:endParaRPr lang="en-US" dirty="0"/>
          </a:p>
          <a:p>
            <a:endParaRPr lang="en-US" dirty="0"/>
          </a:p>
          <a:p>
            <a:pPr marL="0" indent="0">
              <a:buNone/>
            </a:pPr>
            <a:endParaRPr lang="en-AU" dirty="0"/>
          </a:p>
        </p:txBody>
      </p:sp>
      <p:pic>
        <p:nvPicPr>
          <p:cNvPr id="5" name="Picture 4">
            <a:extLst>
              <a:ext uri="{FF2B5EF4-FFF2-40B4-BE49-F238E27FC236}">
                <a16:creationId xmlns:a16="http://schemas.microsoft.com/office/drawing/2014/main" id="{7458E305-F5FF-85D0-846A-0942E9A5A28A}"/>
              </a:ext>
            </a:extLst>
          </p:cNvPr>
          <p:cNvPicPr>
            <a:picLocks noChangeAspect="1"/>
          </p:cNvPicPr>
          <p:nvPr/>
        </p:nvPicPr>
        <p:blipFill>
          <a:blip r:embed="rId2"/>
          <a:stretch>
            <a:fillRect/>
          </a:stretch>
        </p:blipFill>
        <p:spPr>
          <a:xfrm>
            <a:off x="1998577" y="3428999"/>
            <a:ext cx="8278757" cy="9640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89970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42EB9D-49CD-9BD5-F616-78C3C3879373}"/>
              </a:ext>
            </a:extLst>
          </p:cNvPr>
          <p:cNvSpPr>
            <a:spLocks noGrp="1"/>
          </p:cNvSpPr>
          <p:nvPr>
            <p:ph idx="1"/>
          </p:nvPr>
        </p:nvSpPr>
        <p:spPr>
          <a:xfrm>
            <a:off x="1429657" y="0"/>
            <a:ext cx="9387569" cy="6857999"/>
          </a:xfrm>
        </p:spPr>
        <p:txBody>
          <a:bodyPr/>
          <a:lstStyle/>
          <a:p>
            <a:pPr marL="0" indent="0">
              <a:buNone/>
            </a:pPr>
            <a:r>
              <a:rPr lang="en-AU" b="1" dirty="0"/>
              <a:t>Final Model Split and Creation</a:t>
            </a:r>
          </a:p>
          <a:p>
            <a:pPr>
              <a:lnSpc>
                <a:spcPct val="115000"/>
              </a:lnSpc>
              <a:spcAft>
                <a:spcPts val="800"/>
              </a:spcAft>
            </a:pPr>
            <a:r>
              <a:rPr lang="en-AU" kern="100" dirty="0">
                <a:latin typeface="Aptos" panose="020B0004020202020204" pitchFamily="34" charset="0"/>
                <a:ea typeface="Aptos" panose="020B0004020202020204" pitchFamily="34" charset="0"/>
                <a:cs typeface="Arial" panose="020B0604020202020204" pitchFamily="34" charset="0"/>
              </a:rPr>
              <a:t>T</a:t>
            </a:r>
            <a:r>
              <a:rPr lang="en-AU" sz="1800" kern="100" dirty="0">
                <a:effectLst/>
                <a:latin typeface="Aptos" panose="020B0004020202020204" pitchFamily="34" charset="0"/>
                <a:ea typeface="Aptos" panose="020B0004020202020204" pitchFamily="34" charset="0"/>
                <a:cs typeface="Arial" panose="020B0604020202020204" pitchFamily="34" charset="0"/>
              </a:rPr>
              <a:t>he entire dataset </a:t>
            </a:r>
            <a:r>
              <a:rPr lang="en-AU" kern="100" dirty="0">
                <a:latin typeface="Aptos" panose="020B0004020202020204" pitchFamily="34" charset="0"/>
                <a:ea typeface="Aptos" panose="020B0004020202020204" pitchFamily="34" charset="0"/>
                <a:cs typeface="Arial" panose="020B0604020202020204" pitchFamily="34" charset="0"/>
              </a:rPr>
              <a:t>was</a:t>
            </a:r>
            <a:r>
              <a:rPr lang="en-AU" sz="1800" kern="100" dirty="0">
                <a:effectLst/>
                <a:latin typeface="Aptos" panose="020B0004020202020204" pitchFamily="34" charset="0"/>
                <a:ea typeface="Aptos" panose="020B0004020202020204" pitchFamily="34" charset="0"/>
                <a:cs typeface="Arial" panose="020B0604020202020204" pitchFamily="34" charset="0"/>
              </a:rPr>
              <a:t> split into a larger </a:t>
            </a:r>
            <a:r>
              <a:rPr lang="en-AU" sz="1800" b="1" kern="100" dirty="0">
                <a:effectLst/>
                <a:latin typeface="Aptos" panose="020B0004020202020204" pitchFamily="34" charset="0"/>
                <a:ea typeface="Aptos" panose="020B0004020202020204" pitchFamily="34" charset="0"/>
                <a:cs typeface="Arial" panose="020B0604020202020204" pitchFamily="34" charset="0"/>
              </a:rPr>
              <a:t>training set</a:t>
            </a:r>
            <a:r>
              <a:rPr lang="en-AU" sz="1800" kern="100" dirty="0">
                <a:effectLst/>
                <a:latin typeface="Aptos" panose="020B0004020202020204" pitchFamily="34" charset="0"/>
                <a:ea typeface="Aptos" panose="020B0004020202020204" pitchFamily="34" charset="0"/>
                <a:cs typeface="Arial" panose="020B0604020202020204" pitchFamily="34" charset="0"/>
              </a:rPr>
              <a:t> (X_train_full, </a:t>
            </a:r>
            <a:r>
              <a:rPr lang="en-AU" sz="1800" kern="100" dirty="0" err="1">
                <a:effectLst/>
                <a:latin typeface="Aptos" panose="020B0004020202020204" pitchFamily="34" charset="0"/>
                <a:ea typeface="Aptos" panose="020B0004020202020204" pitchFamily="34" charset="0"/>
                <a:cs typeface="Arial" panose="020B0604020202020204" pitchFamily="34" charset="0"/>
              </a:rPr>
              <a:t>Y_train_full</a:t>
            </a:r>
            <a:r>
              <a:rPr lang="en-AU" sz="1800" kern="100" dirty="0">
                <a:effectLst/>
                <a:latin typeface="Aptos" panose="020B0004020202020204" pitchFamily="34" charset="0"/>
                <a:ea typeface="Aptos" panose="020B0004020202020204" pitchFamily="34" charset="0"/>
                <a:cs typeface="Arial" panose="020B0604020202020204" pitchFamily="34" charset="0"/>
              </a:rPr>
              <a:t>) and a smaller </a:t>
            </a:r>
            <a:r>
              <a:rPr lang="en-AU" sz="1800" b="1" kern="100" dirty="0">
                <a:effectLst/>
                <a:latin typeface="Aptos" panose="020B0004020202020204" pitchFamily="34" charset="0"/>
                <a:ea typeface="Aptos" panose="020B0004020202020204" pitchFamily="34" charset="0"/>
                <a:cs typeface="Arial" panose="020B0604020202020204" pitchFamily="34" charset="0"/>
              </a:rPr>
              <a:t>test set</a:t>
            </a:r>
            <a:r>
              <a:rPr lang="en-AU" sz="1800" kern="100" dirty="0">
                <a:effectLst/>
                <a:latin typeface="Aptos" panose="020B0004020202020204" pitchFamily="34" charset="0"/>
                <a:ea typeface="Aptos" panose="020B0004020202020204" pitchFamily="34" charset="0"/>
                <a:cs typeface="Arial" panose="020B0604020202020204" pitchFamily="34" charset="0"/>
              </a:rPr>
              <a:t> (</a:t>
            </a:r>
            <a:r>
              <a:rPr lang="en-AU" sz="1800" kern="100" dirty="0" err="1">
                <a:effectLst/>
                <a:latin typeface="Aptos" panose="020B0004020202020204" pitchFamily="34" charset="0"/>
                <a:ea typeface="Aptos" panose="020B0004020202020204" pitchFamily="34" charset="0"/>
                <a:cs typeface="Arial" panose="020B0604020202020204" pitchFamily="34" charset="0"/>
              </a:rPr>
              <a:t>X_test</a:t>
            </a:r>
            <a:r>
              <a:rPr lang="en-AU" sz="1800" kern="100" dirty="0">
                <a:effectLst/>
                <a:latin typeface="Aptos" panose="020B0004020202020204" pitchFamily="34" charset="0"/>
                <a:ea typeface="Aptos" panose="020B0004020202020204" pitchFamily="34" charset="0"/>
                <a:cs typeface="Arial" panose="020B0604020202020204" pitchFamily="34" charset="0"/>
              </a:rPr>
              <a:t>, </a:t>
            </a:r>
            <a:r>
              <a:rPr lang="en-AU" sz="1800" kern="100" dirty="0" err="1">
                <a:effectLst/>
                <a:latin typeface="Aptos" panose="020B0004020202020204" pitchFamily="34" charset="0"/>
                <a:ea typeface="Aptos" panose="020B0004020202020204" pitchFamily="34" charset="0"/>
                <a:cs typeface="Arial" panose="020B0604020202020204" pitchFamily="34" charset="0"/>
              </a:rPr>
              <a:t>Y_test</a:t>
            </a:r>
            <a:r>
              <a:rPr lang="en-AU" sz="1800" kern="100" dirty="0">
                <a:effectLst/>
                <a:latin typeface="Aptos" panose="020B0004020202020204" pitchFamily="34" charset="0"/>
                <a:ea typeface="Aptos" panose="020B0004020202020204" pitchFamily="34" charset="0"/>
                <a:cs typeface="Arial" panose="020B0604020202020204" pitchFamily="34" charset="0"/>
              </a:rPr>
              <a:t>). The test set </a:t>
            </a:r>
            <a:r>
              <a:rPr lang="en-AU" kern="100" dirty="0">
                <a:latin typeface="Aptos" panose="020B0004020202020204" pitchFamily="34" charset="0"/>
                <a:ea typeface="Aptos" panose="020B0004020202020204" pitchFamily="34" charset="0"/>
                <a:cs typeface="Arial" panose="020B0604020202020204" pitchFamily="34" charset="0"/>
              </a:rPr>
              <a:t>was</a:t>
            </a:r>
            <a:r>
              <a:rPr lang="en-AU" sz="1800" kern="100" dirty="0">
                <a:effectLst/>
                <a:latin typeface="Aptos" panose="020B0004020202020204" pitchFamily="34" charset="0"/>
                <a:ea typeface="Aptos" panose="020B0004020202020204" pitchFamily="34" charset="0"/>
                <a:cs typeface="Arial" panose="020B0604020202020204" pitchFamily="34" charset="0"/>
              </a:rPr>
              <a:t> kept separate for evaluating the final performance of the trained model.</a:t>
            </a:r>
          </a:p>
          <a:p>
            <a:pPr>
              <a:lnSpc>
                <a:spcPct val="115000"/>
              </a:lnSpc>
              <a:spcAft>
                <a:spcPts val="800"/>
              </a:spcAft>
            </a:pPr>
            <a:r>
              <a:rPr lang="en-AU" sz="1800" kern="100" dirty="0">
                <a:effectLst/>
                <a:latin typeface="Aptos" panose="020B0004020202020204" pitchFamily="34" charset="0"/>
                <a:ea typeface="Aptos" panose="020B0004020202020204" pitchFamily="34" charset="0"/>
                <a:cs typeface="Arial" panose="020B0604020202020204" pitchFamily="34" charset="0"/>
              </a:rPr>
              <a:t>After defining the new training and test sets, a final model </a:t>
            </a:r>
            <a:r>
              <a:rPr lang="en-AU" kern="100" dirty="0">
                <a:latin typeface="Aptos" panose="020B0004020202020204" pitchFamily="34" charset="0"/>
                <a:ea typeface="Aptos" panose="020B0004020202020204" pitchFamily="34" charset="0"/>
                <a:cs typeface="Arial" panose="020B0604020202020204" pitchFamily="34" charset="0"/>
              </a:rPr>
              <a:t>was</a:t>
            </a:r>
            <a:r>
              <a:rPr lang="en-AU" sz="1800" kern="100" dirty="0">
                <a:effectLst/>
                <a:latin typeface="Aptos" panose="020B0004020202020204" pitchFamily="34" charset="0"/>
                <a:ea typeface="Aptos" panose="020B0004020202020204" pitchFamily="34" charset="0"/>
                <a:cs typeface="Arial" panose="020B0604020202020204" pitchFamily="34" charset="0"/>
              </a:rPr>
              <a:t> built using the same layers and parameters as in the cross-validation loop. This ensures consistency in model design and allows the final model to leverage the complete dataset for training, except for the set-aside test data.</a:t>
            </a:r>
          </a:p>
          <a:p>
            <a:pPr marL="0" indent="0">
              <a:lnSpc>
                <a:spcPct val="115000"/>
              </a:lnSpc>
              <a:spcAft>
                <a:spcPts val="800"/>
              </a:spcAft>
              <a:buNone/>
            </a:pPr>
            <a:endParaRPr lang="en-AU" kern="100" dirty="0">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kern="100" dirty="0">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kern="100" dirty="0">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lnSpc>
                <a:spcPct val="115000"/>
              </a:lnSpc>
              <a:spcAft>
                <a:spcPts val="800"/>
              </a:spcAft>
              <a:buNone/>
            </a:pPr>
            <a:endParaRPr lang="en-AU" sz="18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AU" dirty="0"/>
          </a:p>
        </p:txBody>
      </p:sp>
      <p:pic>
        <p:nvPicPr>
          <p:cNvPr id="6" name="Picture 5">
            <a:extLst>
              <a:ext uri="{FF2B5EF4-FFF2-40B4-BE49-F238E27FC236}">
                <a16:creationId xmlns:a16="http://schemas.microsoft.com/office/drawing/2014/main" id="{7E7BFB20-603A-1F4A-52C4-EAB953982CD7}"/>
              </a:ext>
            </a:extLst>
          </p:cNvPr>
          <p:cNvPicPr>
            <a:picLocks noChangeAspect="1"/>
          </p:cNvPicPr>
          <p:nvPr/>
        </p:nvPicPr>
        <p:blipFill>
          <a:blip r:embed="rId2"/>
          <a:stretch>
            <a:fillRect/>
          </a:stretch>
        </p:blipFill>
        <p:spPr>
          <a:xfrm>
            <a:off x="3038452" y="3350520"/>
            <a:ext cx="6115095" cy="32194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33696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F8A204-9AA0-9563-D38E-2A051EF4719C}"/>
              </a:ext>
            </a:extLst>
          </p:cNvPr>
          <p:cNvSpPr>
            <a:spLocks noGrp="1"/>
          </p:cNvSpPr>
          <p:nvPr>
            <p:ph idx="1"/>
          </p:nvPr>
        </p:nvSpPr>
        <p:spPr>
          <a:xfrm>
            <a:off x="1436914" y="0"/>
            <a:ext cx="9380312" cy="6857999"/>
          </a:xfrm>
        </p:spPr>
        <p:txBody>
          <a:bodyPr/>
          <a:lstStyle/>
          <a:p>
            <a:pPr marL="0" indent="0">
              <a:buNone/>
            </a:pPr>
            <a:r>
              <a:rPr lang="en-AU" sz="1800" b="1" kern="100" dirty="0">
                <a:effectLst/>
                <a:ea typeface="Aptos" panose="020B0004020202020204" pitchFamily="34" charset="0"/>
                <a:cs typeface="Arial" panose="020B0604020202020204" pitchFamily="34" charset="0"/>
              </a:rPr>
              <a:t>Training of the Final Model</a:t>
            </a:r>
          </a:p>
          <a:p>
            <a:r>
              <a:rPr lang="en-AU" sz="1800" kern="100" dirty="0">
                <a:effectLst/>
                <a:ea typeface="Aptos" panose="020B0004020202020204" pitchFamily="34" charset="0"/>
                <a:cs typeface="Arial" panose="020B0604020202020204" pitchFamily="34" charset="0"/>
              </a:rPr>
              <a:t>The final model </a:t>
            </a:r>
            <a:r>
              <a:rPr lang="en-AU" kern="100" dirty="0">
                <a:ea typeface="Aptos" panose="020B0004020202020204" pitchFamily="34" charset="0"/>
                <a:cs typeface="Arial" panose="020B0604020202020204" pitchFamily="34" charset="0"/>
              </a:rPr>
              <a:t>was</a:t>
            </a:r>
            <a:r>
              <a:rPr lang="en-AU" sz="1800" kern="100" dirty="0">
                <a:effectLst/>
                <a:ea typeface="Aptos" panose="020B0004020202020204" pitchFamily="34" charset="0"/>
                <a:cs typeface="Arial" panose="020B0604020202020204" pitchFamily="34" charset="0"/>
              </a:rPr>
              <a:t> now trained on the complete training set (X_train_full, Y_train_full). The same parameters (100 epochs, batch size of 64) and callbacks (early stopping and learning rate reduction) </a:t>
            </a:r>
            <a:r>
              <a:rPr lang="en-AU" kern="100" dirty="0">
                <a:ea typeface="Aptos" panose="020B0004020202020204" pitchFamily="34" charset="0"/>
                <a:cs typeface="Arial" panose="020B0604020202020204" pitchFamily="34" charset="0"/>
              </a:rPr>
              <a:t>were</a:t>
            </a:r>
            <a:r>
              <a:rPr lang="en-AU" sz="1800" kern="100" dirty="0">
                <a:effectLst/>
                <a:ea typeface="Aptos" panose="020B0004020202020204" pitchFamily="34" charset="0"/>
                <a:cs typeface="Arial" panose="020B0604020202020204" pitchFamily="34" charset="0"/>
              </a:rPr>
              <a:t> applied to maintain the model’s performance and prevent overfitting.</a:t>
            </a:r>
            <a:endParaRPr lang="en-AU" kern="100" dirty="0">
              <a:ea typeface="Aptos" panose="020B0004020202020204" pitchFamily="34" charset="0"/>
              <a:cs typeface="Arial" panose="020B0604020202020204" pitchFamily="34" charset="0"/>
            </a:endParaRPr>
          </a:p>
          <a:p>
            <a:endParaRPr lang="en-AU" kern="100" dirty="0">
              <a:ea typeface="Aptos" panose="020B0004020202020204" pitchFamily="34" charset="0"/>
              <a:cs typeface="Arial" panose="020B0604020202020204" pitchFamily="34" charset="0"/>
            </a:endParaRPr>
          </a:p>
          <a:p>
            <a:endParaRPr lang="en-AU" kern="100" dirty="0">
              <a:ea typeface="Aptos" panose="020B0004020202020204" pitchFamily="34" charset="0"/>
              <a:cs typeface="Arial" panose="020B0604020202020204" pitchFamily="34" charset="0"/>
            </a:endParaRPr>
          </a:p>
          <a:p>
            <a:pPr marL="0" indent="0">
              <a:buNone/>
            </a:pPr>
            <a:endParaRPr lang="en-AU" kern="100" dirty="0">
              <a:ea typeface="Aptos" panose="020B0004020202020204" pitchFamily="34" charset="0"/>
              <a:cs typeface="Arial" panose="020B0604020202020204" pitchFamily="34" charset="0"/>
            </a:endParaRPr>
          </a:p>
          <a:p>
            <a:pPr marL="0" indent="0">
              <a:buNone/>
            </a:pPr>
            <a:endParaRPr lang="en-AU" kern="100" dirty="0">
              <a:ea typeface="Aptos" panose="020B0004020202020204" pitchFamily="34" charset="0"/>
              <a:cs typeface="Arial" panose="020B0604020202020204" pitchFamily="34" charset="0"/>
            </a:endParaRPr>
          </a:p>
          <a:p>
            <a:pPr marL="0" indent="0">
              <a:buNone/>
            </a:pPr>
            <a:endParaRPr lang="en-AU" kern="100" dirty="0">
              <a:ea typeface="Aptos" panose="020B0004020202020204" pitchFamily="34" charset="0"/>
              <a:cs typeface="Arial" panose="020B0604020202020204" pitchFamily="34" charset="0"/>
            </a:endParaRPr>
          </a:p>
          <a:p>
            <a:pPr marL="0" indent="0">
              <a:buNone/>
            </a:pPr>
            <a:endParaRPr lang="en-AU" kern="100" dirty="0">
              <a:ea typeface="Aptos" panose="020B0004020202020204" pitchFamily="34" charset="0"/>
              <a:cs typeface="Arial" panose="020B0604020202020204" pitchFamily="34" charset="0"/>
            </a:endParaRPr>
          </a:p>
          <a:p>
            <a:pPr marL="0" indent="0">
              <a:buNone/>
            </a:pPr>
            <a:r>
              <a:rPr lang="en-AU" b="1" dirty="0"/>
              <a:t>Saving the Final Model</a:t>
            </a:r>
            <a:endParaRPr lang="en-AU" b="1" kern="100" dirty="0">
              <a:cs typeface="Arial" panose="020B0604020202020204" pitchFamily="34" charset="0"/>
            </a:endParaRPr>
          </a:p>
          <a:p>
            <a:r>
              <a:rPr lang="en-AU" kern="100" dirty="0">
                <a:ea typeface="Aptos" panose="020B0004020202020204" pitchFamily="34" charset="0"/>
                <a:cs typeface="Arial" panose="020B0604020202020204" pitchFamily="34" charset="0"/>
              </a:rPr>
              <a:t>T</a:t>
            </a:r>
            <a:r>
              <a:rPr lang="en-AU" sz="1800" kern="100" dirty="0">
                <a:effectLst/>
                <a:ea typeface="Aptos" panose="020B0004020202020204" pitchFamily="34" charset="0"/>
                <a:cs typeface="Arial" panose="020B0604020202020204" pitchFamily="34" charset="0"/>
              </a:rPr>
              <a:t>he final trained model was saved in the .keras format, allowing it to be reloaded and used for predictions later. Saving the model also preserved all the weights and configurations, enabling further fine-tuning if needed.</a:t>
            </a:r>
          </a:p>
          <a:p>
            <a:pPr marL="0" indent="0">
              <a:buNone/>
            </a:pPr>
            <a:endParaRPr lang="en-AU" sz="1800" kern="100" dirty="0">
              <a:effectLst/>
              <a:ea typeface="Aptos" panose="020B0004020202020204" pitchFamily="34" charset="0"/>
              <a:cs typeface="Arial" panose="020B0604020202020204" pitchFamily="34" charset="0"/>
            </a:endParaRPr>
          </a:p>
          <a:p>
            <a:pPr marL="0" indent="0">
              <a:buNone/>
            </a:pPr>
            <a:endParaRPr lang="en-AU" dirty="0"/>
          </a:p>
        </p:txBody>
      </p:sp>
      <p:pic>
        <p:nvPicPr>
          <p:cNvPr id="6" name="Picture 5">
            <a:extLst>
              <a:ext uri="{FF2B5EF4-FFF2-40B4-BE49-F238E27FC236}">
                <a16:creationId xmlns:a16="http://schemas.microsoft.com/office/drawing/2014/main" id="{EFB7C150-57D6-D2FF-ADB7-BE8F8128BC91}"/>
              </a:ext>
            </a:extLst>
          </p:cNvPr>
          <p:cNvPicPr>
            <a:picLocks noChangeAspect="1"/>
          </p:cNvPicPr>
          <p:nvPr/>
        </p:nvPicPr>
        <p:blipFill>
          <a:blip r:embed="rId2"/>
          <a:stretch>
            <a:fillRect/>
          </a:stretch>
        </p:blipFill>
        <p:spPr>
          <a:xfrm>
            <a:off x="3035972" y="2247444"/>
            <a:ext cx="6399909" cy="15058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C27AEF19-7AF4-4318-DACA-FE9F9924E416}"/>
              </a:ext>
            </a:extLst>
          </p:cNvPr>
          <p:cNvPicPr>
            <a:picLocks noChangeAspect="1"/>
          </p:cNvPicPr>
          <p:nvPr/>
        </p:nvPicPr>
        <p:blipFill>
          <a:blip r:embed="rId3"/>
          <a:stretch>
            <a:fillRect/>
          </a:stretch>
        </p:blipFill>
        <p:spPr>
          <a:xfrm>
            <a:off x="3344998" y="5834744"/>
            <a:ext cx="5914671" cy="556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37980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915B-61AC-B74A-62F4-7BE553E7965A}"/>
              </a:ext>
            </a:extLst>
          </p:cNvPr>
          <p:cNvSpPr>
            <a:spLocks noGrp="1"/>
          </p:cNvSpPr>
          <p:nvPr>
            <p:ph type="title"/>
          </p:nvPr>
        </p:nvSpPr>
        <p:spPr>
          <a:xfrm>
            <a:off x="1030287" y="132272"/>
            <a:ext cx="10131425" cy="707366"/>
          </a:xfrm>
        </p:spPr>
        <p:txBody>
          <a:bodyPr>
            <a:normAutofit/>
          </a:bodyPr>
          <a:lstStyle/>
          <a:p>
            <a:pPr algn="ctr"/>
            <a:r>
              <a:rPr lang="en-IN" sz="2800" b="1" dirty="0"/>
              <a:t>Challenges and issues Faced and how it was fixed</a:t>
            </a:r>
            <a:endParaRPr lang="en-AU" sz="2800" b="1" dirty="0"/>
          </a:p>
        </p:txBody>
      </p:sp>
      <p:sp>
        <p:nvSpPr>
          <p:cNvPr id="3" name="Content Placeholder 2">
            <a:extLst>
              <a:ext uri="{FF2B5EF4-FFF2-40B4-BE49-F238E27FC236}">
                <a16:creationId xmlns:a16="http://schemas.microsoft.com/office/drawing/2014/main" id="{2DB9926F-FB6F-5E69-3D68-34D8A238F037}"/>
              </a:ext>
            </a:extLst>
          </p:cNvPr>
          <p:cNvSpPr>
            <a:spLocks noGrp="1"/>
          </p:cNvSpPr>
          <p:nvPr>
            <p:ph idx="1"/>
          </p:nvPr>
        </p:nvSpPr>
        <p:spPr>
          <a:xfrm>
            <a:off x="806570" y="1239170"/>
            <a:ext cx="10131425" cy="5144378"/>
          </a:xfrm>
        </p:spPr>
        <p:txBody>
          <a:bodyPr>
            <a:normAutofit fontScale="92500" lnSpcReduction="10000"/>
          </a:bodyPr>
          <a:lstStyle/>
          <a:p>
            <a:pPr marL="0" indent="0">
              <a:buNone/>
            </a:pPr>
            <a:r>
              <a:rPr lang="en-US" sz="1900" b="1" dirty="0"/>
              <a:t>Addressing Overfitting During Model Training</a:t>
            </a:r>
          </a:p>
          <a:p>
            <a:pPr marL="0" indent="0">
              <a:buNone/>
            </a:pPr>
            <a:r>
              <a:rPr lang="en-US" sz="1900" b="1" dirty="0"/>
              <a:t> Issue </a:t>
            </a:r>
          </a:p>
          <a:p>
            <a:r>
              <a:rPr lang="en-US" sz="1900" dirty="0"/>
              <a:t>During the training phase, the neural network model initially showed signs of overfitting. Overfitting occurs when the model becomes overly tailored to the training data, resulting in excellent performance on known data but poor accuracy on new, unseen data. </a:t>
            </a:r>
          </a:p>
          <a:p>
            <a:r>
              <a:rPr lang="en-US" sz="1900" dirty="0"/>
              <a:t>This issue was identified when the training accuracy remained consistently high while the validation accuracy either plateaued or showed a declining trend. </a:t>
            </a:r>
          </a:p>
          <a:p>
            <a:pPr marL="0" indent="0">
              <a:buNone/>
            </a:pPr>
            <a:r>
              <a:rPr lang="en-US" sz="1900" b="1" dirty="0"/>
              <a:t> Resolution</a:t>
            </a:r>
            <a:endParaRPr lang="en-US" sz="1900" dirty="0"/>
          </a:p>
          <a:p>
            <a:r>
              <a:rPr lang="en-US" sz="1900" dirty="0"/>
              <a:t>To address this problem, Dropout layers were incorporated into the neural network. Dropout works by randomly deactivating a proportion of neurons during each training iteration, preventing the model from overly relying on specific neurons. </a:t>
            </a:r>
          </a:p>
          <a:p>
            <a:r>
              <a:rPr lang="en-US" sz="1900" dirty="0"/>
              <a:t>Additionally, L2 Regularization was applied to add a slight penalty to larger weights, encouraging the model to distribute its attention more evenly across all features.</a:t>
            </a:r>
          </a:p>
          <a:p>
            <a:r>
              <a:rPr lang="en-US" sz="1900" dirty="0"/>
              <a:t> These techniques collectively improved the model’s ability to generalize, thereby enhancing its performance on validation datasets as well as new datasets.</a:t>
            </a:r>
          </a:p>
          <a:p>
            <a:endParaRPr lang="en-AU" dirty="0"/>
          </a:p>
        </p:txBody>
      </p:sp>
    </p:spTree>
    <p:extLst>
      <p:ext uri="{BB962C8B-B14F-4D97-AF65-F5344CB8AC3E}">
        <p14:creationId xmlns:p14="http://schemas.microsoft.com/office/powerpoint/2010/main" val="2859734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95847BB-4D21-25C3-4492-48DCB69879A4}"/>
              </a:ext>
            </a:extLst>
          </p:cNvPr>
          <p:cNvSpPr>
            <a:spLocks noGrp="1"/>
          </p:cNvSpPr>
          <p:nvPr>
            <p:ph idx="1"/>
          </p:nvPr>
        </p:nvSpPr>
        <p:spPr>
          <a:xfrm>
            <a:off x="766315" y="782127"/>
            <a:ext cx="10131425" cy="5699185"/>
          </a:xfrm>
        </p:spPr>
        <p:txBody>
          <a:bodyPr>
            <a:normAutofit/>
          </a:bodyPr>
          <a:lstStyle/>
          <a:p>
            <a:pPr marL="0" indent="0">
              <a:buNone/>
            </a:pPr>
            <a:r>
              <a:rPr lang="en-US" b="1" dirty="0"/>
              <a:t>Evaluating Model Performance and Accuracy</a:t>
            </a:r>
          </a:p>
          <a:p>
            <a:pPr marL="0" indent="0">
              <a:buNone/>
            </a:pPr>
            <a:r>
              <a:rPr lang="en-US" b="1" dirty="0"/>
              <a:t>  Issue </a:t>
            </a:r>
          </a:p>
          <a:p>
            <a:r>
              <a:rPr lang="en-US" dirty="0"/>
              <a:t>Accurately assessing the model’s performance presented a unique challenge, especially in dealing with imbalanced classes and multiple car categories. </a:t>
            </a:r>
          </a:p>
          <a:p>
            <a:r>
              <a:rPr lang="en-US" dirty="0"/>
              <a:t>At first, there was a risk that the model would favor more common car categories while struggling to correctly predict less frequent ones, thereby compromising its overall effectiveness.</a:t>
            </a:r>
          </a:p>
          <a:p>
            <a:pPr marL="0" indent="0">
              <a:buNone/>
            </a:pPr>
            <a:r>
              <a:rPr lang="en-US" b="1" dirty="0"/>
              <a:t> Resolution</a:t>
            </a:r>
          </a:p>
          <a:p>
            <a:r>
              <a:rPr lang="en-US" dirty="0"/>
              <a:t>To address this challenge, the technique of </a:t>
            </a:r>
            <a:r>
              <a:rPr lang="en-US" b="1" dirty="0"/>
              <a:t>Stratified K-Fold Cross-Validation</a:t>
            </a:r>
            <a:r>
              <a:rPr lang="en-US" dirty="0"/>
              <a:t> was implemented. This approach divides the data into multiple folds, ensuring that each fold maintains a balanced distribution of all car categories. </a:t>
            </a:r>
          </a:p>
          <a:p>
            <a:r>
              <a:rPr lang="en-US" dirty="0"/>
              <a:t>This method provided a more reliable and comprehensive evaluation of the model’s capabilities. Furthermore, a range of performance metrics was utilized, including </a:t>
            </a:r>
            <a:r>
              <a:rPr lang="en-US" b="1" dirty="0"/>
              <a:t>Precision</a:t>
            </a:r>
            <a:r>
              <a:rPr lang="en-US" dirty="0"/>
              <a:t> (indicating the percentage of correct predictions for each car type), </a:t>
            </a:r>
            <a:r>
              <a:rPr lang="en-US" b="1" dirty="0"/>
              <a:t>Recall</a:t>
            </a:r>
            <a:r>
              <a:rPr lang="en-US" dirty="0"/>
              <a:t> (measuring how well the model identified actual car types), and </a:t>
            </a:r>
            <a:r>
              <a:rPr lang="en-US" b="1" dirty="0"/>
              <a:t>F1-Score</a:t>
            </a:r>
            <a:r>
              <a:rPr lang="en-US" dirty="0"/>
              <a:t> (which balances precision and recall). </a:t>
            </a:r>
          </a:p>
          <a:p>
            <a:r>
              <a:rPr lang="en-US" dirty="0"/>
              <a:t>These metrics offered a detailed assessment of the model’s classification performance across all categories, ensuring that both common and less frequent car types were accurately represented.</a:t>
            </a:r>
          </a:p>
          <a:p>
            <a:endParaRPr lang="en-AU" dirty="0"/>
          </a:p>
        </p:txBody>
      </p:sp>
    </p:spTree>
    <p:extLst>
      <p:ext uri="{BB962C8B-B14F-4D97-AF65-F5344CB8AC3E}">
        <p14:creationId xmlns:p14="http://schemas.microsoft.com/office/powerpoint/2010/main" val="147695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63F780-D3E3-CAA9-E027-BB93B72CD0F2}"/>
              </a:ext>
            </a:extLst>
          </p:cNvPr>
          <p:cNvSpPr>
            <a:spLocks noGrp="1"/>
          </p:cNvSpPr>
          <p:nvPr>
            <p:ph idx="1"/>
          </p:nvPr>
        </p:nvSpPr>
        <p:spPr>
          <a:xfrm>
            <a:off x="766315" y="356558"/>
            <a:ext cx="10131425" cy="6251275"/>
          </a:xfrm>
        </p:spPr>
        <p:txBody>
          <a:bodyPr>
            <a:normAutofit/>
          </a:bodyPr>
          <a:lstStyle/>
          <a:p>
            <a:pPr marL="0" indent="0">
              <a:buNone/>
            </a:pPr>
            <a:r>
              <a:rPr lang="en-US" b="1" dirty="0"/>
              <a:t>Ensuring Correct Data Ordering for Model Input</a:t>
            </a:r>
          </a:p>
          <a:p>
            <a:pPr marL="0" indent="0">
              <a:buNone/>
            </a:pPr>
            <a:r>
              <a:rPr lang="en-US" b="1" dirty="0"/>
              <a:t>  Issue </a:t>
            </a:r>
            <a:endParaRPr lang="en-US" dirty="0"/>
          </a:p>
          <a:p>
            <a:r>
              <a:rPr lang="en-US" dirty="0"/>
              <a:t>One critical challenge encountered during development was ensuring that the cleaned data had its features in the exact order required by the neural network model. The model expected the input features—such as normalized numerical values (like price or ratings) and one-hot encoded categorical values (like body type or engine type)—to be arranged in a specific sequence. However, the questions in the web application were initially collected in a different order, leading to a mismatch between the way the model expected data and the actual order of the collected inputs.</a:t>
            </a:r>
          </a:p>
          <a:p>
            <a:r>
              <a:rPr lang="en-US" dirty="0"/>
              <a:t>This mismatch resulted in the wrong values being fed into the wrong fields within the model. For example, the feature meant to represent "body type" was being fed into a field representing "engine type," which initially led to distorted predictions and reduced model accuracy.</a:t>
            </a:r>
          </a:p>
          <a:p>
            <a:pPr marL="0" indent="0">
              <a:buNone/>
            </a:pPr>
            <a:r>
              <a:rPr lang="en-US" b="1" dirty="0"/>
              <a:t>  Resolution</a:t>
            </a:r>
            <a:r>
              <a:rPr lang="en-US" dirty="0"/>
              <a:t> </a:t>
            </a:r>
          </a:p>
          <a:p>
            <a:r>
              <a:rPr lang="en-US" dirty="0"/>
              <a:t>The solution involved rearranging the questions in the application to match the exact order required by the neural network. After collecting user responses, an additional step was introduced to reorder the collected data to precisely align with the model’s expected feature sequence. This involved creating a mapping that linked each collected user input to the appropriate feature column. By performing these checks and reordering steps, the issue of feeding incorrect data into the model’s fields was resolved, ensuring that each feature aligned perfectly with the model’s structure and produced accurate predictions.</a:t>
            </a:r>
          </a:p>
          <a:p>
            <a:endParaRPr lang="en-AU" dirty="0"/>
          </a:p>
        </p:txBody>
      </p:sp>
    </p:spTree>
    <p:extLst>
      <p:ext uri="{BB962C8B-B14F-4D97-AF65-F5344CB8AC3E}">
        <p14:creationId xmlns:p14="http://schemas.microsoft.com/office/powerpoint/2010/main" val="2939103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4F8D-A0A5-7B23-DB52-2FDB53B64AE1}"/>
              </a:ext>
            </a:extLst>
          </p:cNvPr>
          <p:cNvSpPr>
            <a:spLocks noGrp="1"/>
          </p:cNvSpPr>
          <p:nvPr>
            <p:ph type="title"/>
          </p:nvPr>
        </p:nvSpPr>
        <p:spPr>
          <a:xfrm>
            <a:off x="1030287" y="0"/>
            <a:ext cx="10131425" cy="787879"/>
          </a:xfrm>
        </p:spPr>
        <p:txBody>
          <a:bodyPr>
            <a:normAutofit fontScale="90000"/>
          </a:bodyPr>
          <a:lstStyle/>
          <a:p>
            <a:pPr algn="ctr"/>
            <a:br>
              <a:rPr lang="en-IN" sz="2800" b="1" dirty="0"/>
            </a:br>
            <a:br>
              <a:rPr lang="en-IN" sz="2800" b="1" dirty="0"/>
            </a:br>
            <a:r>
              <a:rPr lang="en-IN" sz="2800" b="1" dirty="0"/>
              <a:t>Improvements made on feedback received </a:t>
            </a:r>
            <a:br>
              <a:rPr lang="en-IN" sz="2800" b="1" dirty="0"/>
            </a:br>
            <a:endParaRPr lang="en-AU" sz="2800" b="1" dirty="0"/>
          </a:p>
        </p:txBody>
      </p:sp>
      <p:sp>
        <p:nvSpPr>
          <p:cNvPr id="4" name="Content Placeholder 2">
            <a:extLst>
              <a:ext uri="{FF2B5EF4-FFF2-40B4-BE49-F238E27FC236}">
                <a16:creationId xmlns:a16="http://schemas.microsoft.com/office/drawing/2014/main" id="{0B55F3AA-842D-27A2-7129-674382111318}"/>
              </a:ext>
            </a:extLst>
          </p:cNvPr>
          <p:cNvSpPr>
            <a:spLocks noGrp="1"/>
          </p:cNvSpPr>
          <p:nvPr>
            <p:ph idx="1"/>
          </p:nvPr>
        </p:nvSpPr>
        <p:spPr>
          <a:xfrm>
            <a:off x="979100" y="1017918"/>
            <a:ext cx="10131425" cy="5699184"/>
          </a:xfrm>
        </p:spPr>
        <p:txBody>
          <a:bodyPr>
            <a:normAutofit fontScale="92500" lnSpcReduction="10000"/>
          </a:bodyPr>
          <a:lstStyle/>
          <a:p>
            <a:pPr marL="0" indent="0">
              <a:buNone/>
            </a:pPr>
            <a:endParaRPr lang="en-US" dirty="0"/>
          </a:p>
          <a:p>
            <a:pPr marL="0" indent="0">
              <a:buNone/>
            </a:pPr>
            <a:endParaRPr lang="en-US" dirty="0"/>
          </a:p>
          <a:p>
            <a:pPr marL="0" indent="0">
              <a:buNone/>
            </a:pPr>
            <a:r>
              <a:rPr lang="en-US" dirty="0"/>
              <a:t>The project underwent two major improvements based on feedback and suggestions given</a:t>
            </a:r>
          </a:p>
          <a:p>
            <a:pPr marL="0" indent="0">
              <a:buNone/>
            </a:pPr>
            <a:r>
              <a:rPr lang="en-US" dirty="0"/>
              <a:t>by our tutor  Dr. Xinyi Cai.</a:t>
            </a:r>
          </a:p>
          <a:p>
            <a:pPr marL="0" indent="0">
              <a:buNone/>
            </a:pPr>
            <a:endParaRPr lang="en-US" dirty="0"/>
          </a:p>
          <a:p>
            <a:pPr marL="0" indent="0">
              <a:buNone/>
            </a:pPr>
            <a:r>
              <a:rPr lang="en-US" b="1" dirty="0"/>
              <a:t>Early Stopping and Epoch Reduction</a:t>
            </a:r>
          </a:p>
          <a:p>
            <a:r>
              <a:rPr lang="en-US" dirty="0"/>
              <a:t>The training process initially ran for an excessive number of epochs ( 175 ), leading to unnecessary computation and potential overfitting. </a:t>
            </a:r>
          </a:p>
          <a:p>
            <a:r>
              <a:rPr lang="en-US" dirty="0"/>
              <a:t>Based on feedback, the number of epochs was reduced ( 100 ), and an </a:t>
            </a:r>
            <a:r>
              <a:rPr lang="en-US" b="1" dirty="0"/>
              <a:t>Early Stopping</a:t>
            </a:r>
            <a:r>
              <a:rPr lang="en-US" dirty="0"/>
              <a:t> mechanism was introduced to automatically halt training once the model’s loss stabilized. </a:t>
            </a:r>
          </a:p>
          <a:p>
            <a:r>
              <a:rPr lang="en-US" dirty="0"/>
              <a:t>This optimization reduced computation time and improved model efficiency.</a:t>
            </a:r>
          </a:p>
          <a:p>
            <a:pPr marL="0" indent="0">
              <a:buNone/>
            </a:pPr>
            <a:endParaRPr lang="en-US" dirty="0"/>
          </a:p>
          <a:p>
            <a:pPr marL="0" indent="0">
              <a:buNone/>
            </a:pPr>
            <a:r>
              <a:rPr lang="en-US" b="1" dirty="0"/>
              <a:t>UI Enhancement with Clickable Buttons</a:t>
            </a:r>
          </a:p>
          <a:p>
            <a:r>
              <a:rPr lang="en-US" dirty="0"/>
              <a:t>Initially, the app relied on dropdowns and sliders, which were functional but lacked visual appeal. Based on feedback to make the app more engaging, the design was updated to include clickable image-based buttons.</a:t>
            </a:r>
          </a:p>
          <a:p>
            <a:r>
              <a:rPr lang="en-US" dirty="0"/>
              <a:t>This change not only improved interactivity but also provided a more intuitive experience for users.</a:t>
            </a:r>
          </a:p>
          <a:p>
            <a:endParaRPr lang="en-US" dirty="0"/>
          </a:p>
          <a:p>
            <a:pPr>
              <a:buFont typeface="+mj-lt"/>
              <a:buAutoNum type="arabicPeriod"/>
            </a:pPr>
            <a:endParaRPr lang="en-US" dirty="0"/>
          </a:p>
          <a:p>
            <a:endParaRPr lang="en-AU" dirty="0"/>
          </a:p>
        </p:txBody>
      </p:sp>
    </p:spTree>
    <p:extLst>
      <p:ext uri="{BB962C8B-B14F-4D97-AF65-F5344CB8AC3E}">
        <p14:creationId xmlns:p14="http://schemas.microsoft.com/office/powerpoint/2010/main" val="3009853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5BA8-C394-6773-27D4-40B5A90E8D6C}"/>
              </a:ext>
            </a:extLst>
          </p:cNvPr>
          <p:cNvSpPr>
            <a:spLocks noGrp="1"/>
          </p:cNvSpPr>
          <p:nvPr>
            <p:ph type="title"/>
          </p:nvPr>
        </p:nvSpPr>
        <p:spPr>
          <a:xfrm>
            <a:off x="1371234" y="93617"/>
            <a:ext cx="9277111" cy="1641987"/>
          </a:xfrm>
        </p:spPr>
        <p:txBody>
          <a:bodyPr>
            <a:normAutofit/>
          </a:bodyPr>
          <a:lstStyle/>
          <a:p>
            <a:pPr algn="ctr">
              <a:lnSpc>
                <a:spcPct val="90000"/>
              </a:lnSpc>
            </a:pPr>
            <a:r>
              <a:rPr lang="en-IN" sz="3000" b="1" dirty="0"/>
              <a:t>Background and Purpose of the Project </a:t>
            </a:r>
            <a:br>
              <a:rPr lang="en-IN" dirty="0"/>
            </a:br>
            <a:endParaRPr lang="en-AU" dirty="0"/>
          </a:p>
        </p:txBody>
      </p:sp>
      <p:sp>
        <p:nvSpPr>
          <p:cNvPr id="3" name="Content Placeholder 2">
            <a:extLst>
              <a:ext uri="{FF2B5EF4-FFF2-40B4-BE49-F238E27FC236}">
                <a16:creationId xmlns:a16="http://schemas.microsoft.com/office/drawing/2014/main" id="{7C7AE9A4-8A72-85A7-5FFA-03245450018E}"/>
              </a:ext>
            </a:extLst>
          </p:cNvPr>
          <p:cNvSpPr>
            <a:spLocks noGrp="1"/>
          </p:cNvSpPr>
          <p:nvPr>
            <p:ph idx="1"/>
          </p:nvPr>
        </p:nvSpPr>
        <p:spPr>
          <a:xfrm>
            <a:off x="6400800" y="1305464"/>
            <a:ext cx="5147730" cy="4584059"/>
          </a:xfrm>
        </p:spPr>
        <p:txBody>
          <a:bodyPr>
            <a:normAutofit/>
          </a:bodyPr>
          <a:lstStyle/>
          <a:p>
            <a:pPr marL="0" indent="0">
              <a:buNone/>
            </a:pPr>
            <a:r>
              <a:rPr lang="en-US" b="1" dirty="0"/>
              <a:t>Need for a Car Recommendation System</a:t>
            </a:r>
          </a:p>
          <a:p>
            <a:pPr marL="0" indent="0" algn="ctr">
              <a:buNone/>
            </a:pPr>
            <a:endParaRPr lang="en-US" dirty="0"/>
          </a:p>
          <a:p>
            <a:r>
              <a:rPr lang="en-US" dirty="0"/>
              <a:t>Choosing the right car has become more complex with so many options and features to consider, like budget, brand, safety, and comfort. </a:t>
            </a:r>
          </a:p>
          <a:p>
            <a:r>
              <a:rPr lang="en-US" dirty="0"/>
              <a:t>This can make the decision-making process overwhelming for buyers. </a:t>
            </a:r>
          </a:p>
          <a:p>
            <a:r>
              <a:rPr lang="en-US" dirty="0"/>
              <a:t>The goal of this project was to create an AI-powered Car Purchase Recommendation System that simplified this process by offering personalized car suggestions, helping users save time and make confident choices.</a:t>
            </a:r>
          </a:p>
          <a:p>
            <a:endParaRPr lang="en-AU" dirty="0"/>
          </a:p>
        </p:txBody>
      </p:sp>
      <p:pic>
        <p:nvPicPr>
          <p:cNvPr id="5" name="Picture 4" descr="A cartoon of a person with a lot of cars&#10;&#10;Description automatically generated">
            <a:extLst>
              <a:ext uri="{FF2B5EF4-FFF2-40B4-BE49-F238E27FC236}">
                <a16:creationId xmlns:a16="http://schemas.microsoft.com/office/drawing/2014/main" id="{CEE32E66-1737-0235-5403-95BBBD9C57DF}"/>
              </a:ext>
            </a:extLst>
          </p:cNvPr>
          <p:cNvPicPr>
            <a:picLocks noChangeAspect="1"/>
          </p:cNvPicPr>
          <p:nvPr/>
        </p:nvPicPr>
        <p:blipFill>
          <a:blip r:embed="rId4"/>
          <a:stretch>
            <a:fillRect/>
          </a:stretch>
        </p:blipFill>
        <p:spPr>
          <a:xfrm>
            <a:off x="643470" y="1168143"/>
            <a:ext cx="5211045"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42525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07B6-3AE8-D480-B29F-7224A947B18B}"/>
              </a:ext>
            </a:extLst>
          </p:cNvPr>
          <p:cNvSpPr>
            <a:spLocks noGrp="1"/>
          </p:cNvSpPr>
          <p:nvPr>
            <p:ph type="title"/>
          </p:nvPr>
        </p:nvSpPr>
        <p:spPr>
          <a:xfrm>
            <a:off x="1014672" y="-209006"/>
            <a:ext cx="9947694" cy="845389"/>
          </a:xfrm>
        </p:spPr>
        <p:txBody>
          <a:bodyPr>
            <a:noAutofit/>
          </a:bodyPr>
          <a:lstStyle/>
          <a:p>
            <a:pPr algn="ctr"/>
            <a:br>
              <a:rPr lang="en-IN" sz="2800" dirty="0">
                <a:latin typeface="+mn-lt"/>
              </a:rPr>
            </a:br>
            <a:br>
              <a:rPr lang="en-IN" sz="2800" dirty="0">
                <a:latin typeface="+mn-lt"/>
              </a:rPr>
            </a:br>
            <a:r>
              <a:rPr lang="en-IN" sz="2800" dirty="0">
                <a:latin typeface="+mn-lt"/>
              </a:rPr>
              <a:t>Final Product testing and usage </a:t>
            </a:r>
            <a:br>
              <a:rPr lang="en-IN" sz="2800" dirty="0">
                <a:latin typeface="+mn-lt"/>
              </a:rPr>
            </a:br>
            <a:endParaRPr lang="en-AU" sz="2800" dirty="0">
              <a:latin typeface="+mn-lt"/>
            </a:endParaRPr>
          </a:p>
        </p:txBody>
      </p:sp>
      <p:sp>
        <p:nvSpPr>
          <p:cNvPr id="3" name="Content Placeholder 2">
            <a:extLst>
              <a:ext uri="{FF2B5EF4-FFF2-40B4-BE49-F238E27FC236}">
                <a16:creationId xmlns:a16="http://schemas.microsoft.com/office/drawing/2014/main" id="{E3082CE8-3DB2-FD87-740B-B9DA6FDABE71}"/>
              </a:ext>
            </a:extLst>
          </p:cNvPr>
          <p:cNvSpPr>
            <a:spLocks noGrp="1"/>
          </p:cNvSpPr>
          <p:nvPr>
            <p:ph idx="1"/>
          </p:nvPr>
        </p:nvSpPr>
        <p:spPr>
          <a:xfrm>
            <a:off x="661358" y="931653"/>
            <a:ext cx="10863533" cy="5926347"/>
          </a:xfrm>
        </p:spPr>
        <p:txBody>
          <a:bodyPr/>
          <a:lstStyle/>
          <a:p>
            <a:pPr marL="0" indent="0" algn="ctr">
              <a:buNone/>
            </a:pPr>
            <a:r>
              <a:rPr lang="en-IN" dirty="0"/>
              <a:t>Data set Cleaning and Processing </a:t>
            </a:r>
          </a:p>
          <a:p>
            <a:pPr marL="0" indent="0">
              <a:buNone/>
            </a:pPr>
            <a:r>
              <a:rPr lang="en-IN" dirty="0"/>
              <a:t>Raw data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Cleaned , Proccessed and Prepared data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AU" dirty="0"/>
          </a:p>
        </p:txBody>
      </p:sp>
      <p:pic>
        <p:nvPicPr>
          <p:cNvPr id="8" name="Picture 7">
            <a:extLst>
              <a:ext uri="{FF2B5EF4-FFF2-40B4-BE49-F238E27FC236}">
                <a16:creationId xmlns:a16="http://schemas.microsoft.com/office/drawing/2014/main" id="{A248AD9F-DB18-11EF-9521-9ABE902FF9B8}"/>
              </a:ext>
            </a:extLst>
          </p:cNvPr>
          <p:cNvPicPr>
            <a:picLocks noChangeAspect="1"/>
          </p:cNvPicPr>
          <p:nvPr/>
        </p:nvPicPr>
        <p:blipFill>
          <a:blip r:embed="rId2"/>
          <a:stretch>
            <a:fillRect/>
          </a:stretch>
        </p:blipFill>
        <p:spPr>
          <a:xfrm>
            <a:off x="280945" y="1960700"/>
            <a:ext cx="11630110" cy="2000265"/>
          </a:xfrm>
          <a:prstGeom prst="rect">
            <a:avLst/>
          </a:prstGeom>
        </p:spPr>
      </p:pic>
      <p:pic>
        <p:nvPicPr>
          <p:cNvPr id="10" name="Picture 9">
            <a:extLst>
              <a:ext uri="{FF2B5EF4-FFF2-40B4-BE49-F238E27FC236}">
                <a16:creationId xmlns:a16="http://schemas.microsoft.com/office/drawing/2014/main" id="{CCB6453E-A046-7C34-E85A-3F96A9E9844D}"/>
              </a:ext>
            </a:extLst>
          </p:cNvPr>
          <p:cNvPicPr>
            <a:picLocks noChangeAspect="1"/>
          </p:cNvPicPr>
          <p:nvPr/>
        </p:nvPicPr>
        <p:blipFill>
          <a:blip r:embed="rId3"/>
          <a:stretch>
            <a:fillRect/>
          </a:stretch>
        </p:blipFill>
        <p:spPr>
          <a:xfrm>
            <a:off x="173473" y="4990012"/>
            <a:ext cx="11839302" cy="1488463"/>
          </a:xfrm>
          <a:prstGeom prst="rect">
            <a:avLst/>
          </a:prstGeom>
        </p:spPr>
      </p:pic>
    </p:spTree>
    <p:extLst>
      <p:ext uri="{BB962C8B-B14F-4D97-AF65-F5344CB8AC3E}">
        <p14:creationId xmlns:p14="http://schemas.microsoft.com/office/powerpoint/2010/main" val="1549705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8126053-160E-48F3-54CF-FC3227970305}"/>
              </a:ext>
            </a:extLst>
          </p:cNvPr>
          <p:cNvSpPr>
            <a:spLocks noGrp="1"/>
          </p:cNvSpPr>
          <p:nvPr>
            <p:ph idx="1"/>
          </p:nvPr>
        </p:nvSpPr>
        <p:spPr>
          <a:xfrm>
            <a:off x="661358" y="0"/>
            <a:ext cx="10863533" cy="6858001"/>
          </a:xfrm>
        </p:spPr>
        <p:txBody>
          <a:bodyPr/>
          <a:lstStyle/>
          <a:p>
            <a:pPr marL="0" indent="0" algn="ctr">
              <a:buNone/>
            </a:pPr>
            <a:r>
              <a:rPr lang="en-IN" dirty="0"/>
              <a:t>Trained Neural Network  Accuracy </a:t>
            </a:r>
          </a:p>
          <a:p>
            <a:pPr marL="0" indent="0" algn="ctr">
              <a:buNone/>
            </a:pPr>
            <a:r>
              <a:rPr lang="en-IN" dirty="0"/>
              <a:t>Training accuracy and Fold loss reduction after completion of the training of the 1</a:t>
            </a:r>
            <a:r>
              <a:rPr lang="en-IN" baseline="30000" dirty="0"/>
              <a:t>st</a:t>
            </a:r>
            <a:r>
              <a:rPr lang="en-IN" dirty="0"/>
              <a:t> fold of dataset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AU" dirty="0"/>
          </a:p>
        </p:txBody>
      </p:sp>
      <p:pic>
        <p:nvPicPr>
          <p:cNvPr id="6" name="Picture 5">
            <a:extLst>
              <a:ext uri="{FF2B5EF4-FFF2-40B4-BE49-F238E27FC236}">
                <a16:creationId xmlns:a16="http://schemas.microsoft.com/office/drawing/2014/main" id="{4D247CE2-B1BD-81AA-4341-1CD9A4692928}"/>
              </a:ext>
            </a:extLst>
          </p:cNvPr>
          <p:cNvPicPr>
            <a:picLocks noChangeAspect="1"/>
          </p:cNvPicPr>
          <p:nvPr/>
        </p:nvPicPr>
        <p:blipFill>
          <a:blip r:embed="rId2"/>
          <a:stretch>
            <a:fillRect/>
          </a:stretch>
        </p:blipFill>
        <p:spPr>
          <a:xfrm>
            <a:off x="967429" y="1387916"/>
            <a:ext cx="10251390" cy="27138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47BB6F00-3DD5-2E15-DC06-A688CAD25A31}"/>
              </a:ext>
            </a:extLst>
          </p:cNvPr>
          <p:cNvPicPr>
            <a:picLocks noChangeAspect="1"/>
          </p:cNvPicPr>
          <p:nvPr/>
        </p:nvPicPr>
        <p:blipFill>
          <a:blip r:embed="rId3"/>
          <a:stretch>
            <a:fillRect/>
          </a:stretch>
        </p:blipFill>
        <p:spPr>
          <a:xfrm>
            <a:off x="661358" y="4698825"/>
            <a:ext cx="10877630" cy="17907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41241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4CCC098-44C4-E5A2-FF4D-5DC19282AE45}"/>
              </a:ext>
            </a:extLst>
          </p:cNvPr>
          <p:cNvSpPr>
            <a:spLocks noGrp="1"/>
          </p:cNvSpPr>
          <p:nvPr>
            <p:ph idx="1"/>
          </p:nvPr>
        </p:nvSpPr>
        <p:spPr>
          <a:xfrm>
            <a:off x="661358" y="0"/>
            <a:ext cx="10863533" cy="6858001"/>
          </a:xfrm>
        </p:spPr>
        <p:txBody>
          <a:bodyPr/>
          <a:lstStyle/>
          <a:p>
            <a:pPr marL="0" indent="0">
              <a:buNone/>
            </a:pPr>
            <a:endParaRPr lang="en-IN" dirty="0"/>
          </a:p>
          <a:p>
            <a:pPr marL="0" indent="0">
              <a:buNone/>
            </a:pPr>
            <a:endParaRPr lang="en-IN" dirty="0"/>
          </a:p>
          <a:p>
            <a:pPr marL="0" indent="0">
              <a:buNone/>
            </a:pPr>
            <a:endParaRPr lang="en-IN" dirty="0"/>
          </a:p>
          <a:p>
            <a:pPr marL="0" indent="0" algn="ctr">
              <a:buNone/>
            </a:pPr>
            <a:r>
              <a:rPr lang="en-IN" dirty="0"/>
              <a:t>Training accuracy and Fold loss reduction after completion of the training of the 2</a:t>
            </a:r>
            <a:r>
              <a:rPr lang="en-IN" baseline="30000" dirty="0"/>
              <a:t>nd</a:t>
            </a:r>
            <a:r>
              <a:rPr lang="en-IN" dirty="0"/>
              <a:t>  fold of dataset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AU" dirty="0"/>
          </a:p>
        </p:txBody>
      </p:sp>
      <p:pic>
        <p:nvPicPr>
          <p:cNvPr id="6" name="Picture 5">
            <a:extLst>
              <a:ext uri="{FF2B5EF4-FFF2-40B4-BE49-F238E27FC236}">
                <a16:creationId xmlns:a16="http://schemas.microsoft.com/office/drawing/2014/main" id="{B1C045B4-D131-EA5B-1941-421F47740EC7}"/>
              </a:ext>
            </a:extLst>
          </p:cNvPr>
          <p:cNvPicPr>
            <a:picLocks noChangeAspect="1"/>
          </p:cNvPicPr>
          <p:nvPr/>
        </p:nvPicPr>
        <p:blipFill>
          <a:blip r:embed="rId2"/>
          <a:stretch>
            <a:fillRect/>
          </a:stretch>
        </p:blipFill>
        <p:spPr>
          <a:xfrm>
            <a:off x="867372" y="2070863"/>
            <a:ext cx="10451504" cy="3772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28698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992DC8E-360C-F087-5AB1-20A408E52052}"/>
              </a:ext>
            </a:extLst>
          </p:cNvPr>
          <p:cNvSpPr>
            <a:spLocks noGrp="1"/>
          </p:cNvSpPr>
          <p:nvPr>
            <p:ph idx="1"/>
          </p:nvPr>
        </p:nvSpPr>
        <p:spPr>
          <a:xfrm>
            <a:off x="661358" y="0"/>
            <a:ext cx="10863533" cy="6858001"/>
          </a:xfrm>
        </p:spPr>
        <p:txBody>
          <a:bodyPr/>
          <a:lstStyle/>
          <a:p>
            <a:pPr marL="0" indent="0">
              <a:buNone/>
            </a:pPr>
            <a:endParaRPr lang="en-IN" dirty="0"/>
          </a:p>
          <a:p>
            <a:pPr marL="0" indent="0">
              <a:buNone/>
            </a:pPr>
            <a:endParaRPr lang="en-IN" dirty="0"/>
          </a:p>
          <a:p>
            <a:pPr marL="0" indent="0">
              <a:buNone/>
            </a:pPr>
            <a:endParaRPr lang="en-IN" dirty="0"/>
          </a:p>
          <a:p>
            <a:pPr marL="0" indent="0" algn="ctr">
              <a:buNone/>
            </a:pPr>
            <a:r>
              <a:rPr lang="en-IN" dirty="0"/>
              <a:t>Training accuracy and Fold loss reduction after completion of the training of the 3</a:t>
            </a:r>
            <a:r>
              <a:rPr lang="en-IN" baseline="30000" dirty="0"/>
              <a:t>rd</a:t>
            </a:r>
            <a:r>
              <a:rPr lang="en-IN" dirty="0"/>
              <a:t>   fold of dataset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AU" dirty="0"/>
          </a:p>
        </p:txBody>
      </p:sp>
      <p:pic>
        <p:nvPicPr>
          <p:cNvPr id="6" name="Picture 5">
            <a:extLst>
              <a:ext uri="{FF2B5EF4-FFF2-40B4-BE49-F238E27FC236}">
                <a16:creationId xmlns:a16="http://schemas.microsoft.com/office/drawing/2014/main" id="{88EEE176-A294-196B-D407-BC5EED28E8C8}"/>
              </a:ext>
            </a:extLst>
          </p:cNvPr>
          <p:cNvPicPr>
            <a:picLocks noChangeAspect="1"/>
          </p:cNvPicPr>
          <p:nvPr/>
        </p:nvPicPr>
        <p:blipFill>
          <a:blip r:embed="rId2"/>
          <a:stretch>
            <a:fillRect/>
          </a:stretch>
        </p:blipFill>
        <p:spPr>
          <a:xfrm>
            <a:off x="999022" y="1998647"/>
            <a:ext cx="10349230" cy="36775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19104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2E4475-B8BE-528F-F585-B25F4781203A}"/>
              </a:ext>
            </a:extLst>
          </p:cNvPr>
          <p:cNvSpPr>
            <a:spLocks noGrp="1"/>
          </p:cNvSpPr>
          <p:nvPr>
            <p:ph idx="1"/>
          </p:nvPr>
        </p:nvSpPr>
        <p:spPr>
          <a:xfrm>
            <a:off x="661358" y="0"/>
            <a:ext cx="10863533" cy="6858001"/>
          </a:xfrm>
        </p:spPr>
        <p:txBody>
          <a:bodyPr/>
          <a:lstStyle/>
          <a:p>
            <a:pPr marL="0" indent="0">
              <a:buNone/>
            </a:pPr>
            <a:endParaRPr lang="en-IN" dirty="0"/>
          </a:p>
          <a:p>
            <a:pPr marL="0" indent="0">
              <a:buNone/>
            </a:pPr>
            <a:endParaRPr lang="en-IN" dirty="0"/>
          </a:p>
          <a:p>
            <a:pPr marL="0" indent="0">
              <a:buNone/>
            </a:pPr>
            <a:endParaRPr lang="en-IN" dirty="0"/>
          </a:p>
          <a:p>
            <a:pPr marL="0" indent="0" algn="ctr">
              <a:buNone/>
            </a:pPr>
            <a:r>
              <a:rPr lang="en-IN" dirty="0"/>
              <a:t>Training accuracy and Fold loss reduction after completion of the training of the 4</a:t>
            </a:r>
            <a:r>
              <a:rPr lang="en-IN" baseline="30000" dirty="0"/>
              <a:t>th</a:t>
            </a:r>
            <a:r>
              <a:rPr lang="en-IN" dirty="0"/>
              <a:t>  fold of dataset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AU" dirty="0"/>
          </a:p>
        </p:txBody>
      </p:sp>
      <p:pic>
        <p:nvPicPr>
          <p:cNvPr id="6" name="Picture 5">
            <a:extLst>
              <a:ext uri="{FF2B5EF4-FFF2-40B4-BE49-F238E27FC236}">
                <a16:creationId xmlns:a16="http://schemas.microsoft.com/office/drawing/2014/main" id="{3EB4693C-9D7E-3F96-2D91-994744DA1D44}"/>
              </a:ext>
            </a:extLst>
          </p:cNvPr>
          <p:cNvPicPr>
            <a:picLocks noChangeAspect="1"/>
          </p:cNvPicPr>
          <p:nvPr/>
        </p:nvPicPr>
        <p:blipFill>
          <a:blip r:embed="rId2"/>
          <a:stretch>
            <a:fillRect/>
          </a:stretch>
        </p:blipFill>
        <p:spPr>
          <a:xfrm>
            <a:off x="885645" y="2063284"/>
            <a:ext cx="10587171" cy="36531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7192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355815A-8092-6607-120E-5F49EC514C62}"/>
              </a:ext>
            </a:extLst>
          </p:cNvPr>
          <p:cNvSpPr>
            <a:spLocks noGrp="1"/>
          </p:cNvSpPr>
          <p:nvPr>
            <p:ph idx="1"/>
          </p:nvPr>
        </p:nvSpPr>
        <p:spPr>
          <a:xfrm>
            <a:off x="900824" y="5751"/>
            <a:ext cx="10390352" cy="6858001"/>
          </a:xfrm>
        </p:spPr>
        <p:txBody>
          <a:bodyPr/>
          <a:lstStyle/>
          <a:p>
            <a:pPr marL="0" indent="0" algn="ctr">
              <a:buNone/>
            </a:pPr>
            <a:endParaRPr lang="en-IN" dirty="0"/>
          </a:p>
          <a:p>
            <a:pPr marL="0" indent="0" algn="ctr">
              <a:buNone/>
            </a:pPr>
            <a:endParaRPr lang="en-IN" dirty="0"/>
          </a:p>
          <a:p>
            <a:pPr marL="0" indent="0" algn="ctr">
              <a:buNone/>
            </a:pPr>
            <a:endParaRPr lang="en-IN" dirty="0"/>
          </a:p>
          <a:p>
            <a:pPr marL="0" indent="0" algn="ctr">
              <a:buNone/>
            </a:pPr>
            <a:endParaRPr lang="en-IN" dirty="0"/>
          </a:p>
          <a:p>
            <a:pPr marL="0" indent="0" algn="ctr">
              <a:buNone/>
            </a:pPr>
            <a:r>
              <a:rPr lang="en-IN" dirty="0"/>
              <a:t>Training accuracy and Fold loss reduction after completion of the training of the 5</a:t>
            </a:r>
            <a:r>
              <a:rPr lang="en-IN" baseline="30000" dirty="0"/>
              <a:t>th</a:t>
            </a:r>
            <a:r>
              <a:rPr lang="en-IN" dirty="0"/>
              <a:t>  fold of dataset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AU" dirty="0"/>
          </a:p>
        </p:txBody>
      </p:sp>
      <p:pic>
        <p:nvPicPr>
          <p:cNvPr id="8" name="Picture 7">
            <a:extLst>
              <a:ext uri="{FF2B5EF4-FFF2-40B4-BE49-F238E27FC236}">
                <a16:creationId xmlns:a16="http://schemas.microsoft.com/office/drawing/2014/main" id="{FC750C1F-5354-DD8F-2027-CDC15F455FC3}"/>
              </a:ext>
            </a:extLst>
          </p:cNvPr>
          <p:cNvPicPr>
            <a:picLocks noChangeAspect="1"/>
          </p:cNvPicPr>
          <p:nvPr/>
        </p:nvPicPr>
        <p:blipFill>
          <a:blip r:embed="rId2"/>
          <a:stretch>
            <a:fillRect/>
          </a:stretch>
        </p:blipFill>
        <p:spPr>
          <a:xfrm>
            <a:off x="900824" y="2260910"/>
            <a:ext cx="10460042" cy="35072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1726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E9ECE0-F3E7-79EB-FF06-FCC8DA92F300}"/>
              </a:ext>
            </a:extLst>
          </p:cNvPr>
          <p:cNvSpPr>
            <a:spLocks noGrp="1"/>
          </p:cNvSpPr>
          <p:nvPr>
            <p:ph idx="1"/>
          </p:nvPr>
        </p:nvSpPr>
        <p:spPr>
          <a:xfrm>
            <a:off x="900824" y="5751"/>
            <a:ext cx="10390352" cy="6858001"/>
          </a:xfrm>
        </p:spPr>
        <p:txBody>
          <a:bodyPr/>
          <a:lstStyle/>
          <a:p>
            <a:pPr marL="0" indent="0" algn="ctr">
              <a:buNone/>
            </a:pPr>
            <a:r>
              <a:rPr lang="en-IN" dirty="0"/>
              <a:t>Trained Neural Network  Accuracy </a:t>
            </a:r>
          </a:p>
          <a:p>
            <a:pPr marL="0" indent="0">
              <a:buNone/>
            </a:pPr>
            <a:r>
              <a:rPr lang="en-IN" dirty="0"/>
              <a:t>The neural network model achieved a final test accuracy of </a:t>
            </a:r>
            <a:r>
              <a:rPr lang="en-IN" b="1" dirty="0"/>
              <a:t>90.86 %.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AU" dirty="0"/>
          </a:p>
        </p:txBody>
      </p:sp>
      <p:pic>
        <p:nvPicPr>
          <p:cNvPr id="6" name="Picture 5">
            <a:extLst>
              <a:ext uri="{FF2B5EF4-FFF2-40B4-BE49-F238E27FC236}">
                <a16:creationId xmlns:a16="http://schemas.microsoft.com/office/drawing/2014/main" id="{2E2E599B-DD19-DB18-B3E4-67465723EA8A}"/>
              </a:ext>
            </a:extLst>
          </p:cNvPr>
          <p:cNvPicPr>
            <a:picLocks noChangeAspect="1"/>
          </p:cNvPicPr>
          <p:nvPr/>
        </p:nvPicPr>
        <p:blipFill>
          <a:blip r:embed="rId2"/>
          <a:stretch>
            <a:fillRect/>
          </a:stretch>
        </p:blipFill>
        <p:spPr>
          <a:xfrm>
            <a:off x="1948333" y="1345473"/>
            <a:ext cx="8545351" cy="51663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91848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3862-46E0-DB88-188A-8D26467FB4F5}"/>
              </a:ext>
            </a:extLst>
          </p:cNvPr>
          <p:cNvSpPr>
            <a:spLocks noGrp="1"/>
          </p:cNvSpPr>
          <p:nvPr>
            <p:ph type="title"/>
          </p:nvPr>
        </p:nvSpPr>
        <p:spPr>
          <a:xfrm>
            <a:off x="1630804" y="115019"/>
            <a:ext cx="8667205" cy="650966"/>
          </a:xfrm>
        </p:spPr>
        <p:txBody>
          <a:bodyPr>
            <a:normAutofit fontScale="90000"/>
          </a:bodyPr>
          <a:lstStyle/>
          <a:p>
            <a:pPr algn="ctr"/>
            <a:r>
              <a:rPr lang="en-IN" sz="2800" b="1" dirty="0"/>
              <a:t>Personalized Car Recommendation - tests and results </a:t>
            </a:r>
            <a:endParaRPr lang="en-AU" sz="2800" b="1" dirty="0"/>
          </a:p>
        </p:txBody>
      </p:sp>
      <p:sp>
        <p:nvSpPr>
          <p:cNvPr id="3" name="Content Placeholder 2">
            <a:extLst>
              <a:ext uri="{FF2B5EF4-FFF2-40B4-BE49-F238E27FC236}">
                <a16:creationId xmlns:a16="http://schemas.microsoft.com/office/drawing/2014/main" id="{1F835AA8-7490-7E06-4D6C-9A41CF8B6327}"/>
              </a:ext>
            </a:extLst>
          </p:cNvPr>
          <p:cNvSpPr>
            <a:spLocks noGrp="1"/>
          </p:cNvSpPr>
          <p:nvPr>
            <p:ph idx="1"/>
          </p:nvPr>
        </p:nvSpPr>
        <p:spPr>
          <a:xfrm>
            <a:off x="1058173" y="765985"/>
            <a:ext cx="10029645" cy="6092015"/>
          </a:xfrm>
        </p:spPr>
        <p:txBody>
          <a:bodyPr/>
          <a:lstStyle/>
          <a:p>
            <a:pPr marL="0" indent="0">
              <a:buNone/>
            </a:pPr>
            <a:r>
              <a:rPr lang="en-IN" b="1" dirty="0"/>
              <a:t>Real life Testing of the system</a:t>
            </a:r>
          </a:p>
          <a:p>
            <a:pPr marL="0" indent="0">
              <a:buNone/>
            </a:pPr>
            <a:r>
              <a:rPr lang="en-IN" b="1" dirty="0"/>
              <a:t>User 1 - Mr. Jason Andrewartha  ( performance , brand value and safety focused user )</a:t>
            </a:r>
          </a:p>
          <a:p>
            <a:r>
              <a:rPr lang="en-AU" dirty="0"/>
              <a:t>Jason says </a:t>
            </a:r>
            <a:r>
              <a:rPr lang="en-AU" i="1" dirty="0"/>
              <a:t>“Hi , I want a powerful diesel SUV that has a good brand name , good warranty and reliability . It should not be more than 3 years old and should strictly be a front wheel drive car”.</a:t>
            </a:r>
          </a:p>
          <a:p>
            <a:r>
              <a:rPr lang="en-AU" dirty="0"/>
              <a:t>Jason’s personalized choices were chosen as selections for the model and the below car was  recommended by the model .</a:t>
            </a:r>
          </a:p>
          <a:p>
            <a:r>
              <a:rPr lang="en-AU" dirty="0"/>
              <a:t>Jason was really impressed with the recommended model.</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IN" dirty="0"/>
          </a:p>
        </p:txBody>
      </p:sp>
      <p:pic>
        <p:nvPicPr>
          <p:cNvPr id="5" name="Picture 4">
            <a:extLst>
              <a:ext uri="{FF2B5EF4-FFF2-40B4-BE49-F238E27FC236}">
                <a16:creationId xmlns:a16="http://schemas.microsoft.com/office/drawing/2014/main" id="{EC3C8836-76CB-122C-C720-B014AA78268D}"/>
              </a:ext>
            </a:extLst>
          </p:cNvPr>
          <p:cNvPicPr>
            <a:picLocks noChangeAspect="1"/>
          </p:cNvPicPr>
          <p:nvPr/>
        </p:nvPicPr>
        <p:blipFill>
          <a:blip r:embed="rId2"/>
          <a:stretch>
            <a:fillRect/>
          </a:stretch>
        </p:blipFill>
        <p:spPr>
          <a:xfrm>
            <a:off x="2916675" y="3385120"/>
            <a:ext cx="6358649" cy="3357861"/>
          </a:xfrm>
          <a:prstGeom prst="rect">
            <a:avLst/>
          </a:prstGeom>
          <a:ln>
            <a:noFill/>
          </a:ln>
          <a:effectLst>
            <a:softEdge rad="112500"/>
          </a:effectLst>
        </p:spPr>
      </p:pic>
    </p:spTree>
    <p:extLst>
      <p:ext uri="{BB962C8B-B14F-4D97-AF65-F5344CB8AC3E}">
        <p14:creationId xmlns:p14="http://schemas.microsoft.com/office/powerpoint/2010/main" val="2374550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56D4FDF-CFB7-2FB6-6239-7AE0D33E25E2}"/>
              </a:ext>
            </a:extLst>
          </p:cNvPr>
          <p:cNvSpPr>
            <a:spLocks noGrp="1"/>
          </p:cNvSpPr>
          <p:nvPr>
            <p:ph idx="1"/>
          </p:nvPr>
        </p:nvSpPr>
        <p:spPr>
          <a:xfrm>
            <a:off x="685800" y="470263"/>
            <a:ext cx="10131425" cy="5320937"/>
          </a:xfrm>
        </p:spPr>
        <p:txBody>
          <a:bodyPr/>
          <a:lstStyle/>
          <a:p>
            <a:pPr marL="0" indent="0">
              <a:buNone/>
            </a:pPr>
            <a:endParaRPr lang="en-IN" b="1" dirty="0"/>
          </a:p>
          <a:p>
            <a:pPr marL="0" indent="0">
              <a:buNone/>
            </a:pPr>
            <a:endParaRPr lang="en-IN" b="1" dirty="0"/>
          </a:p>
          <a:p>
            <a:pPr marL="0" indent="0">
              <a:buNone/>
            </a:pPr>
            <a:r>
              <a:rPr lang="en-IN" b="1" dirty="0"/>
              <a:t>User 2 - Mr. Philip Henderson  ( Budget focused family oriented user looking for efficiency)</a:t>
            </a:r>
          </a:p>
          <a:p>
            <a:r>
              <a:rPr lang="en-US" dirty="0"/>
              <a:t>Philip says</a:t>
            </a:r>
            <a:r>
              <a:rPr lang="en-US" i="1" dirty="0"/>
              <a:t>, "I'm looking for an efficient and reliable family car with great fuel economy and a spacious interior. It should come with a good warranty, be within my budget, and should be a front-wheel drive for better fuel efficiency."</a:t>
            </a:r>
          </a:p>
          <a:p>
            <a:r>
              <a:rPr lang="en-US" dirty="0"/>
              <a:t>Philip's personalized choices were selected for the model, and the car recommendation provided by the model met all his preferences. Philip was very satisfied with the recommended vehicle, appreciating its balance of affordability, efficiency, and reliability.</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IN" dirty="0"/>
          </a:p>
        </p:txBody>
      </p:sp>
      <p:pic>
        <p:nvPicPr>
          <p:cNvPr id="6" name="Picture 5">
            <a:extLst>
              <a:ext uri="{FF2B5EF4-FFF2-40B4-BE49-F238E27FC236}">
                <a16:creationId xmlns:a16="http://schemas.microsoft.com/office/drawing/2014/main" id="{F1625C74-27C3-A93D-4963-0FA5E8EDC642}"/>
              </a:ext>
            </a:extLst>
          </p:cNvPr>
          <p:cNvPicPr>
            <a:picLocks noChangeAspect="1"/>
          </p:cNvPicPr>
          <p:nvPr/>
        </p:nvPicPr>
        <p:blipFill>
          <a:blip r:embed="rId2"/>
          <a:stretch>
            <a:fillRect/>
          </a:stretch>
        </p:blipFill>
        <p:spPr>
          <a:xfrm>
            <a:off x="2679941" y="3086037"/>
            <a:ext cx="6744447" cy="3496202"/>
          </a:xfrm>
          <a:prstGeom prst="rect">
            <a:avLst/>
          </a:prstGeom>
          <a:ln>
            <a:noFill/>
          </a:ln>
          <a:effectLst>
            <a:softEdge rad="112500"/>
          </a:effectLst>
        </p:spPr>
      </p:pic>
    </p:spTree>
    <p:extLst>
      <p:ext uri="{BB962C8B-B14F-4D97-AF65-F5344CB8AC3E}">
        <p14:creationId xmlns:p14="http://schemas.microsoft.com/office/powerpoint/2010/main" val="3794078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B84386F-A9B7-2F96-FD79-0A1A01A34253}"/>
              </a:ext>
            </a:extLst>
          </p:cNvPr>
          <p:cNvSpPr>
            <a:spLocks noGrp="1"/>
          </p:cNvSpPr>
          <p:nvPr>
            <p:ph idx="1"/>
          </p:nvPr>
        </p:nvSpPr>
        <p:spPr>
          <a:xfrm>
            <a:off x="685800" y="470263"/>
            <a:ext cx="10131425" cy="5320937"/>
          </a:xfrm>
        </p:spPr>
        <p:txBody>
          <a:bodyPr/>
          <a:lstStyle/>
          <a:p>
            <a:pPr marL="0" indent="0">
              <a:buNone/>
            </a:pPr>
            <a:endParaRPr lang="en-IN" b="1" dirty="0"/>
          </a:p>
          <a:p>
            <a:pPr marL="0" indent="0">
              <a:buNone/>
            </a:pPr>
            <a:r>
              <a:rPr lang="en-US" b="1" dirty="0"/>
              <a:t>User 3 - Mr. Ronald Stevens (Comfort-focused user looking for a powerful yet cost-efficient SUV)</a:t>
            </a:r>
            <a:endParaRPr lang="en-US" dirty="0"/>
          </a:p>
          <a:p>
            <a:r>
              <a:rPr lang="en-US" dirty="0"/>
              <a:t>Ronald says, </a:t>
            </a:r>
            <a:r>
              <a:rPr lang="en-US" i="1" dirty="0"/>
              <a:t>"I'm looking for a mid-size diesel SUV that is powerful but not too expensive to own and maintain. It should be spacious enough for 6 people and comfortable for long highway drives."</a:t>
            </a:r>
            <a:endParaRPr lang="en-US" dirty="0"/>
          </a:p>
          <a:p>
            <a:r>
              <a:rPr lang="en-US" dirty="0"/>
              <a:t>Ronald's personalized choices were selected for the model, and the recommended SUV matched his criteria perfectly. He was pleased with the balance of power, spacious interior, and overall comfort of the recommended vehicle, making it an ideal choice for both family trips and long drives.</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IN" dirty="0"/>
          </a:p>
        </p:txBody>
      </p:sp>
      <p:pic>
        <p:nvPicPr>
          <p:cNvPr id="6" name="Picture 5">
            <a:extLst>
              <a:ext uri="{FF2B5EF4-FFF2-40B4-BE49-F238E27FC236}">
                <a16:creationId xmlns:a16="http://schemas.microsoft.com/office/drawing/2014/main" id="{C995E58B-33B8-5D2A-98D0-0FD693488CBA}"/>
              </a:ext>
            </a:extLst>
          </p:cNvPr>
          <p:cNvPicPr>
            <a:picLocks noChangeAspect="1"/>
          </p:cNvPicPr>
          <p:nvPr/>
        </p:nvPicPr>
        <p:blipFill>
          <a:blip r:embed="rId2"/>
          <a:stretch>
            <a:fillRect/>
          </a:stretch>
        </p:blipFill>
        <p:spPr>
          <a:xfrm>
            <a:off x="2404855" y="2944300"/>
            <a:ext cx="7578233" cy="3678174"/>
          </a:xfrm>
          <a:prstGeom prst="rect">
            <a:avLst/>
          </a:prstGeom>
          <a:ln>
            <a:noFill/>
          </a:ln>
          <a:effectLst>
            <a:softEdge rad="112500"/>
          </a:effectLst>
        </p:spPr>
      </p:pic>
    </p:spTree>
    <p:extLst>
      <p:ext uri="{BB962C8B-B14F-4D97-AF65-F5344CB8AC3E}">
        <p14:creationId xmlns:p14="http://schemas.microsoft.com/office/powerpoint/2010/main" val="3441291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BCD3-84FC-2A8C-DD48-C002536AAAC8}"/>
              </a:ext>
            </a:extLst>
          </p:cNvPr>
          <p:cNvSpPr>
            <a:spLocks noGrp="1"/>
          </p:cNvSpPr>
          <p:nvPr>
            <p:ph idx="1"/>
          </p:nvPr>
        </p:nvSpPr>
        <p:spPr>
          <a:xfrm>
            <a:off x="6412302" y="862641"/>
            <a:ext cx="5466806" cy="5486956"/>
          </a:xfrm>
        </p:spPr>
        <p:txBody>
          <a:bodyPr>
            <a:noAutofit/>
          </a:bodyPr>
          <a:lstStyle/>
          <a:p>
            <a:pPr marL="0" indent="0">
              <a:lnSpc>
                <a:spcPct val="90000"/>
              </a:lnSpc>
              <a:buNone/>
            </a:pPr>
            <a:r>
              <a:rPr lang="en-US" b="1" dirty="0"/>
              <a:t>Existing Car Recommendation systems in the Market and their limitations</a:t>
            </a:r>
          </a:p>
          <a:p>
            <a:pPr marL="0" indent="0">
              <a:lnSpc>
                <a:spcPct val="90000"/>
              </a:lnSpc>
              <a:buNone/>
            </a:pPr>
            <a:endParaRPr lang="en-US" b="1" dirty="0"/>
          </a:p>
          <a:p>
            <a:pPr>
              <a:lnSpc>
                <a:spcPct val="90000"/>
              </a:lnSpc>
            </a:pPr>
            <a:r>
              <a:rPr lang="en-US" dirty="0"/>
              <a:t>Most car recommendation sites, like CarWow, Cars24.com, and Autocar.com, use basic  SQL filters or simple algorithms like cosine similarity to suggest cars for buyers.</a:t>
            </a:r>
          </a:p>
          <a:p>
            <a:pPr>
              <a:lnSpc>
                <a:spcPct val="90000"/>
              </a:lnSpc>
            </a:pPr>
            <a:r>
              <a:rPr lang="en-US" dirty="0"/>
              <a:t>These methods follow pre-set rules, such as filtering by price or fuel type, without adapting to individual user preferences. </a:t>
            </a:r>
          </a:p>
          <a:p>
            <a:pPr>
              <a:lnSpc>
                <a:spcPct val="90000"/>
              </a:lnSpc>
            </a:pPr>
            <a:r>
              <a:rPr lang="en-US" dirty="0"/>
              <a:t>As a result, they don’t truly learn or make intelligent decisions. </a:t>
            </a:r>
          </a:p>
          <a:p>
            <a:pPr>
              <a:lnSpc>
                <a:spcPct val="90000"/>
              </a:lnSpc>
            </a:pPr>
            <a:r>
              <a:rPr lang="en-US" dirty="0"/>
              <a:t>Here, a buy never gets a personalized recommendation based on their unique preferences and niche requirements.</a:t>
            </a:r>
          </a:p>
        </p:txBody>
      </p:sp>
      <p:pic>
        <p:nvPicPr>
          <p:cNvPr id="5" name="Picture 4">
            <a:extLst>
              <a:ext uri="{FF2B5EF4-FFF2-40B4-BE49-F238E27FC236}">
                <a16:creationId xmlns:a16="http://schemas.microsoft.com/office/drawing/2014/main" id="{EC085AF3-0634-4992-A7A7-F204833198A1}"/>
              </a:ext>
            </a:extLst>
          </p:cNvPr>
          <p:cNvPicPr>
            <a:picLocks noChangeAspect="1"/>
          </p:cNvPicPr>
          <p:nvPr/>
        </p:nvPicPr>
        <p:blipFill>
          <a:blip r:embed="rId3"/>
          <a:stretch>
            <a:fillRect/>
          </a:stretch>
        </p:blipFill>
        <p:spPr>
          <a:xfrm>
            <a:off x="686230" y="1099172"/>
            <a:ext cx="5303459"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81987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4B4EC86-2CB2-F463-525C-D521A08C677F}"/>
              </a:ext>
            </a:extLst>
          </p:cNvPr>
          <p:cNvSpPr>
            <a:spLocks noGrp="1"/>
          </p:cNvSpPr>
          <p:nvPr>
            <p:ph idx="1"/>
          </p:nvPr>
        </p:nvSpPr>
        <p:spPr>
          <a:xfrm>
            <a:off x="874143" y="372291"/>
            <a:ext cx="9943082" cy="5418909"/>
          </a:xfrm>
        </p:spPr>
        <p:txBody>
          <a:bodyPr/>
          <a:lstStyle/>
          <a:p>
            <a:endParaRPr lang="en-US" b="1" dirty="0"/>
          </a:p>
          <a:p>
            <a:pPr marL="0" indent="0">
              <a:buNone/>
            </a:pPr>
            <a:endParaRPr lang="en-US" b="1" dirty="0"/>
          </a:p>
          <a:p>
            <a:pPr marL="0" indent="0">
              <a:buNone/>
            </a:pPr>
            <a:endParaRPr lang="en-US" b="1" dirty="0"/>
          </a:p>
          <a:p>
            <a:pPr marL="0" indent="0">
              <a:buNone/>
            </a:pPr>
            <a:r>
              <a:rPr lang="en-US" b="1" dirty="0"/>
              <a:t>User 4 - Ms. Elena Vasquez (Eco-conscious city dweller looking for a stylish, eco-friendly electric car)</a:t>
            </a:r>
            <a:endParaRPr lang="en-US" dirty="0"/>
          </a:p>
          <a:p>
            <a:r>
              <a:rPr lang="en-US" dirty="0"/>
              <a:t>Elena says, </a:t>
            </a:r>
            <a:r>
              <a:rPr lang="en-US" i="1" dirty="0"/>
              <a:t>"I want a compact, eco-friendly electric or a hybrid car that's easy to maneuver in the city. It should have good mileage, a sleek design, and modern features like parking assistance. Sustainability is important to me, but I also want it to look stylish and minimalist."</a:t>
            </a:r>
            <a:endParaRPr lang="en-US" dirty="0"/>
          </a:p>
          <a:p>
            <a:r>
              <a:rPr lang="en-US" dirty="0"/>
              <a:t>Elena's personalized choices were selected for the model, and the recommended electric car fit her vision perfectly. She was thrilled with the stylish design, zero-emission engine, and advanced city-driving features of the recommended vehicle, making it the ideal choice for sustainable urban commuting.</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IN" dirty="0"/>
          </a:p>
        </p:txBody>
      </p:sp>
      <p:pic>
        <p:nvPicPr>
          <p:cNvPr id="6" name="Picture 5">
            <a:extLst>
              <a:ext uri="{FF2B5EF4-FFF2-40B4-BE49-F238E27FC236}">
                <a16:creationId xmlns:a16="http://schemas.microsoft.com/office/drawing/2014/main" id="{85976439-C519-0042-F827-99C7A4068F97}"/>
              </a:ext>
            </a:extLst>
          </p:cNvPr>
          <p:cNvPicPr>
            <a:picLocks noChangeAspect="1"/>
          </p:cNvPicPr>
          <p:nvPr/>
        </p:nvPicPr>
        <p:blipFill>
          <a:blip r:embed="rId2"/>
          <a:stretch>
            <a:fillRect/>
          </a:stretch>
        </p:blipFill>
        <p:spPr>
          <a:xfrm>
            <a:off x="2590758" y="3206931"/>
            <a:ext cx="6808677" cy="3351590"/>
          </a:xfrm>
          <a:prstGeom prst="rect">
            <a:avLst/>
          </a:prstGeom>
          <a:ln>
            <a:noFill/>
          </a:ln>
          <a:effectLst>
            <a:softEdge rad="112500"/>
          </a:effectLst>
        </p:spPr>
      </p:pic>
    </p:spTree>
    <p:extLst>
      <p:ext uri="{BB962C8B-B14F-4D97-AF65-F5344CB8AC3E}">
        <p14:creationId xmlns:p14="http://schemas.microsoft.com/office/powerpoint/2010/main" val="2747632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70BF-044E-A0C0-1F08-0DA6AB9BC9E5}"/>
              </a:ext>
            </a:extLst>
          </p:cNvPr>
          <p:cNvSpPr>
            <a:spLocks noGrp="1"/>
          </p:cNvSpPr>
          <p:nvPr>
            <p:ph type="title"/>
          </p:nvPr>
        </p:nvSpPr>
        <p:spPr>
          <a:xfrm>
            <a:off x="1270958" y="0"/>
            <a:ext cx="9638283" cy="845389"/>
          </a:xfrm>
        </p:spPr>
        <p:txBody>
          <a:bodyPr>
            <a:noAutofit/>
          </a:bodyPr>
          <a:lstStyle/>
          <a:p>
            <a:pPr algn="ctr"/>
            <a:br>
              <a:rPr lang="en-IN" sz="2800" dirty="0">
                <a:latin typeface="+mn-lt"/>
              </a:rPr>
            </a:br>
            <a:br>
              <a:rPr lang="en-IN" sz="2800" dirty="0">
                <a:latin typeface="+mn-lt"/>
              </a:rPr>
            </a:br>
            <a:r>
              <a:rPr lang="en-IN" sz="2800" dirty="0">
                <a:latin typeface="+mn-lt"/>
              </a:rPr>
              <a:t>Future scope and plans for Expansion</a:t>
            </a:r>
            <a:br>
              <a:rPr lang="en-IN" sz="2800" dirty="0">
                <a:latin typeface="+mn-lt"/>
              </a:rPr>
            </a:br>
            <a:endParaRPr lang="en-AU" sz="2800" dirty="0">
              <a:latin typeface="+mn-lt"/>
            </a:endParaRPr>
          </a:p>
        </p:txBody>
      </p:sp>
      <p:sp>
        <p:nvSpPr>
          <p:cNvPr id="3" name="Content Placeholder 2">
            <a:extLst>
              <a:ext uri="{FF2B5EF4-FFF2-40B4-BE49-F238E27FC236}">
                <a16:creationId xmlns:a16="http://schemas.microsoft.com/office/drawing/2014/main" id="{10A1481E-D419-3998-C75A-F44D2E4FAF7D}"/>
              </a:ext>
            </a:extLst>
          </p:cNvPr>
          <p:cNvSpPr>
            <a:spLocks noGrp="1"/>
          </p:cNvSpPr>
          <p:nvPr>
            <p:ph idx="1"/>
          </p:nvPr>
        </p:nvSpPr>
        <p:spPr>
          <a:xfrm>
            <a:off x="1030287" y="754317"/>
            <a:ext cx="10131425" cy="1623903"/>
          </a:xfrm>
        </p:spPr>
        <p:txBody>
          <a:bodyPr/>
          <a:lstStyle/>
          <a:p>
            <a:pPr marL="0" indent="0">
              <a:buNone/>
            </a:pPr>
            <a:r>
              <a:rPr lang="en-US" dirty="0"/>
              <a:t>The Car Purchase Recommendation System is currently a web-based application running locally for development and testing purposes. However, there are several ways to scale and extend its capabilities to reach a wider audience.</a:t>
            </a:r>
            <a:endParaRPr lang="en-AU" dirty="0"/>
          </a:p>
        </p:txBody>
      </p:sp>
      <p:pic>
        <p:nvPicPr>
          <p:cNvPr id="5" name="Picture 4">
            <a:extLst>
              <a:ext uri="{FF2B5EF4-FFF2-40B4-BE49-F238E27FC236}">
                <a16:creationId xmlns:a16="http://schemas.microsoft.com/office/drawing/2014/main" id="{2EC84566-8738-CEAB-F182-1A8D4584BA91}"/>
              </a:ext>
            </a:extLst>
          </p:cNvPr>
          <p:cNvPicPr>
            <a:picLocks noChangeAspect="1"/>
          </p:cNvPicPr>
          <p:nvPr/>
        </p:nvPicPr>
        <p:blipFill>
          <a:blip r:embed="rId2"/>
          <a:stretch>
            <a:fillRect/>
          </a:stretch>
        </p:blipFill>
        <p:spPr>
          <a:xfrm>
            <a:off x="2156740" y="2300793"/>
            <a:ext cx="7866718" cy="41039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65738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4A5B5-547E-2A12-2EDF-37FD99FDFE34}"/>
              </a:ext>
            </a:extLst>
          </p:cNvPr>
          <p:cNvSpPr>
            <a:spLocks noGrp="1"/>
          </p:cNvSpPr>
          <p:nvPr>
            <p:ph idx="1"/>
          </p:nvPr>
        </p:nvSpPr>
        <p:spPr>
          <a:xfrm>
            <a:off x="6308785" y="473529"/>
            <a:ext cx="5586096" cy="5910941"/>
          </a:xfrm>
        </p:spPr>
        <p:txBody>
          <a:bodyPr>
            <a:normAutofit/>
          </a:bodyPr>
          <a:lstStyle/>
          <a:p>
            <a:pPr marL="0" indent="0">
              <a:lnSpc>
                <a:spcPct val="90000"/>
              </a:lnSpc>
              <a:buNone/>
            </a:pPr>
            <a:r>
              <a:rPr lang="en-US" sz="1700" b="1" dirty="0"/>
              <a:t>Scaling, Dockerization, and Global Access</a:t>
            </a:r>
          </a:p>
          <a:p>
            <a:pPr marL="0" indent="0">
              <a:lnSpc>
                <a:spcPct val="90000"/>
              </a:lnSpc>
              <a:buNone/>
            </a:pPr>
            <a:endParaRPr lang="en-US" sz="1700" b="1" dirty="0"/>
          </a:p>
          <a:p>
            <a:pPr>
              <a:lnSpc>
                <a:spcPct val="90000"/>
              </a:lnSpc>
            </a:pPr>
            <a:r>
              <a:rPr lang="en-US" sz="1700" dirty="0"/>
              <a:t>At present, the system operates in a local environment. </a:t>
            </a:r>
          </a:p>
          <a:p>
            <a:pPr>
              <a:lnSpc>
                <a:spcPct val="90000"/>
              </a:lnSpc>
            </a:pPr>
            <a:r>
              <a:rPr lang="en-US" sz="1700" dirty="0"/>
              <a:t>To prepare it for worldwide usage, the app can be </a:t>
            </a:r>
            <a:r>
              <a:rPr lang="en-US" sz="1700" b="1" dirty="0"/>
              <a:t>scaled and containerized</a:t>
            </a:r>
            <a:r>
              <a:rPr lang="en-US" sz="1700" dirty="0"/>
              <a:t> using </a:t>
            </a:r>
            <a:r>
              <a:rPr lang="en-US" sz="1700" b="1" dirty="0"/>
              <a:t>Docker</a:t>
            </a:r>
            <a:r>
              <a:rPr lang="en-US" sz="1700" dirty="0"/>
              <a:t>. </a:t>
            </a:r>
          </a:p>
          <a:p>
            <a:pPr>
              <a:lnSpc>
                <a:spcPct val="90000"/>
              </a:lnSpc>
            </a:pPr>
            <a:r>
              <a:rPr lang="en-US" sz="1700" dirty="0"/>
              <a:t>Docker packages the entire application, including its dependencies, so that it can work consistently on different machines and environments.</a:t>
            </a:r>
          </a:p>
          <a:p>
            <a:pPr>
              <a:lnSpc>
                <a:spcPct val="90000"/>
              </a:lnSpc>
            </a:pPr>
            <a:r>
              <a:rPr lang="en-US" sz="1700" dirty="0"/>
              <a:t>Once containerized, the system can be deployed on cloud platforms like </a:t>
            </a:r>
            <a:r>
              <a:rPr lang="en-US" sz="1700" b="1" dirty="0"/>
              <a:t>AWS</a:t>
            </a:r>
            <a:r>
              <a:rPr lang="en-US" sz="1700" dirty="0"/>
              <a:t>, </a:t>
            </a:r>
            <a:r>
              <a:rPr lang="en-US" sz="1700" b="1" dirty="0"/>
              <a:t>Google Cloud</a:t>
            </a:r>
            <a:r>
              <a:rPr lang="en-US" sz="1700" dirty="0"/>
              <a:t>, or </a:t>
            </a:r>
            <a:r>
              <a:rPr lang="en-US" sz="1700" b="1" dirty="0"/>
              <a:t>Azure</a:t>
            </a:r>
            <a:r>
              <a:rPr lang="en-US" sz="1700" dirty="0"/>
              <a:t> to enable global accessibility. </a:t>
            </a:r>
          </a:p>
          <a:p>
            <a:pPr>
              <a:lnSpc>
                <a:spcPct val="90000"/>
              </a:lnSpc>
            </a:pPr>
            <a:r>
              <a:rPr lang="en-US" sz="1700" dirty="0"/>
              <a:t>This means people from any part of the world can easily access the app. </a:t>
            </a:r>
          </a:p>
          <a:p>
            <a:pPr>
              <a:lnSpc>
                <a:spcPct val="90000"/>
              </a:lnSpc>
            </a:pPr>
            <a:r>
              <a:rPr lang="en-US" sz="1700" dirty="0"/>
              <a:t>Additionally, using tools like </a:t>
            </a:r>
            <a:r>
              <a:rPr lang="en-US" sz="1700" b="1" dirty="0"/>
              <a:t>Kubernetes</a:t>
            </a:r>
            <a:r>
              <a:rPr lang="en-US" sz="1700" dirty="0"/>
              <a:t> would help manage and scale the app automatically, making sure it performs efficiently even with high user traffic.</a:t>
            </a:r>
            <a:endParaRPr lang="en-AU" sz="1700" dirty="0"/>
          </a:p>
        </p:txBody>
      </p:sp>
      <p:pic>
        <p:nvPicPr>
          <p:cNvPr id="7" name="Picture 6">
            <a:extLst>
              <a:ext uri="{FF2B5EF4-FFF2-40B4-BE49-F238E27FC236}">
                <a16:creationId xmlns:a16="http://schemas.microsoft.com/office/drawing/2014/main" id="{486C53F1-5114-5125-B46B-12047849258D}"/>
              </a:ext>
            </a:extLst>
          </p:cNvPr>
          <p:cNvPicPr>
            <a:picLocks noChangeAspect="1"/>
          </p:cNvPicPr>
          <p:nvPr/>
        </p:nvPicPr>
        <p:blipFill>
          <a:blip r:embed="rId3"/>
          <a:stretch>
            <a:fillRect/>
          </a:stretch>
        </p:blipFill>
        <p:spPr>
          <a:xfrm>
            <a:off x="547156" y="1553700"/>
            <a:ext cx="5485584" cy="40364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53256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2E2F89C-BE91-27B4-5B61-4BA7AEAF7AD0}"/>
              </a:ext>
            </a:extLst>
          </p:cNvPr>
          <p:cNvSpPr>
            <a:spLocks noGrp="1"/>
          </p:cNvSpPr>
          <p:nvPr>
            <p:ph idx="1"/>
          </p:nvPr>
        </p:nvSpPr>
        <p:spPr>
          <a:xfrm>
            <a:off x="201326" y="203994"/>
            <a:ext cx="5496462" cy="6567577"/>
          </a:xfrm>
        </p:spPr>
        <p:txBody>
          <a:bodyPr>
            <a:normAutofit/>
          </a:bodyPr>
          <a:lstStyle/>
          <a:p>
            <a:pPr marL="0" indent="0">
              <a:buNone/>
            </a:pPr>
            <a:r>
              <a:rPr lang="en-US" sz="1700" b="1" dirty="0"/>
              <a:t>Integration as an API or with Partner Platforms</a:t>
            </a:r>
          </a:p>
          <a:p>
            <a:pPr marL="0" indent="0">
              <a:buNone/>
            </a:pPr>
            <a:endParaRPr lang="en-US" sz="1700" b="1" dirty="0"/>
          </a:p>
          <a:p>
            <a:r>
              <a:rPr lang="en-US" sz="1700" dirty="0"/>
              <a:t>Beyond its current form as a web application, the recommendation system could also be offered as a </a:t>
            </a:r>
            <a:r>
              <a:rPr lang="en-US" sz="1700" b="1" dirty="0"/>
              <a:t>standalone API</a:t>
            </a:r>
            <a:r>
              <a:rPr lang="en-US" sz="1700" dirty="0"/>
              <a:t>. </a:t>
            </a:r>
          </a:p>
          <a:p>
            <a:r>
              <a:rPr lang="en-US" sz="1700" dirty="0"/>
              <a:t>This means that other developers and businesses could integrate the recommendation features directly into their own platforms. </a:t>
            </a:r>
          </a:p>
          <a:p>
            <a:r>
              <a:rPr lang="en-US" sz="1700" dirty="0"/>
              <a:t>For example, well-known automotive sites like </a:t>
            </a:r>
            <a:r>
              <a:rPr lang="en-US" sz="1700" b="1" dirty="0"/>
              <a:t>CarWow</a:t>
            </a:r>
            <a:r>
              <a:rPr lang="en-US" sz="1700" dirty="0"/>
              <a:t>, </a:t>
            </a:r>
            <a:r>
              <a:rPr lang="en-US" sz="1700" b="1" dirty="0"/>
              <a:t>Cars24.com</a:t>
            </a:r>
            <a:r>
              <a:rPr lang="en-US" sz="1700" dirty="0"/>
              <a:t>, or </a:t>
            </a:r>
            <a:r>
              <a:rPr lang="en-US" sz="1700" b="1" dirty="0"/>
              <a:t>Autocar.com</a:t>
            </a:r>
            <a:r>
              <a:rPr lang="en-US" sz="1700" dirty="0"/>
              <a:t> could use this system to enhance their existing platforms with smart, AI-driven car recommendations. </a:t>
            </a:r>
          </a:p>
          <a:p>
            <a:r>
              <a:rPr lang="en-US" sz="1700" dirty="0"/>
              <a:t>Additionally, the app could be utilized internally by </a:t>
            </a:r>
            <a:r>
              <a:rPr lang="en-US" sz="1700" b="1" dirty="0"/>
              <a:t>car sales agents</a:t>
            </a:r>
            <a:r>
              <a:rPr lang="en-US" sz="1700" dirty="0"/>
              <a:t> or automotive review websites to offer personalized suggestions to customers, making it a valuable tool in their sales process.</a:t>
            </a:r>
            <a:endParaRPr lang="en-AU" sz="1700" dirty="0"/>
          </a:p>
        </p:txBody>
      </p:sp>
      <p:pic>
        <p:nvPicPr>
          <p:cNvPr id="6" name="Picture 5">
            <a:extLst>
              <a:ext uri="{FF2B5EF4-FFF2-40B4-BE49-F238E27FC236}">
                <a16:creationId xmlns:a16="http://schemas.microsoft.com/office/drawing/2014/main" id="{FBA45FBB-1B2C-9617-5E2F-F6D85E0ED53D}"/>
              </a:ext>
            </a:extLst>
          </p:cNvPr>
          <p:cNvPicPr>
            <a:picLocks noChangeAspect="1"/>
          </p:cNvPicPr>
          <p:nvPr/>
        </p:nvPicPr>
        <p:blipFill>
          <a:blip r:embed="rId2"/>
          <a:stretch>
            <a:fillRect/>
          </a:stretch>
        </p:blipFill>
        <p:spPr>
          <a:xfrm>
            <a:off x="5991496" y="1397726"/>
            <a:ext cx="5611970" cy="43000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33640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21F4128-F545-9594-8ADC-7468FFE0E218}"/>
              </a:ext>
            </a:extLst>
          </p:cNvPr>
          <p:cNvSpPr>
            <a:spLocks noGrp="1"/>
          </p:cNvSpPr>
          <p:nvPr>
            <p:ph idx="1"/>
          </p:nvPr>
        </p:nvSpPr>
        <p:spPr>
          <a:xfrm>
            <a:off x="6630224" y="244703"/>
            <a:ext cx="5496462" cy="6567577"/>
          </a:xfrm>
        </p:spPr>
        <p:txBody>
          <a:bodyPr>
            <a:normAutofit/>
          </a:bodyPr>
          <a:lstStyle/>
          <a:p>
            <a:pPr marL="0" indent="0">
              <a:buNone/>
            </a:pPr>
            <a:r>
              <a:rPr lang="en-US" sz="1700" b="1" dirty="0"/>
              <a:t>Building a Native Mobile App</a:t>
            </a:r>
          </a:p>
          <a:p>
            <a:pPr marL="0" indent="0">
              <a:buNone/>
            </a:pPr>
            <a:endParaRPr lang="en-US" sz="1700" b="1" dirty="0"/>
          </a:p>
          <a:p>
            <a:r>
              <a:rPr lang="en-US" sz="1700" dirty="0"/>
              <a:t>While the system is currently web-based, it could be transformed into a </a:t>
            </a:r>
            <a:r>
              <a:rPr lang="en-US" sz="1700" b="1" dirty="0"/>
              <a:t>native mobile app</a:t>
            </a:r>
            <a:r>
              <a:rPr lang="en-US" sz="1700" dirty="0"/>
              <a:t> using the same recommendation model. </a:t>
            </a:r>
          </a:p>
          <a:p>
            <a:r>
              <a:rPr lang="en-US" sz="1700" dirty="0"/>
              <a:t>A mobile version would allow users to access the app directly from their smartphones or tablets, making it more convenient for people on the go. </a:t>
            </a:r>
          </a:p>
          <a:p>
            <a:r>
              <a:rPr lang="en-US" sz="1700" dirty="0"/>
              <a:t>The mobile app could also take advantage of features like </a:t>
            </a:r>
            <a:r>
              <a:rPr lang="en-US" sz="1700" b="1" dirty="0"/>
              <a:t>geolocation</a:t>
            </a:r>
            <a:r>
              <a:rPr lang="en-US" sz="1700" dirty="0"/>
              <a:t> to recommend nearby car dealerships or showcase location-based deals, further improving the user experience.</a:t>
            </a:r>
          </a:p>
          <a:p>
            <a:endParaRPr lang="en-US" sz="1700" dirty="0"/>
          </a:p>
          <a:p>
            <a:endParaRPr lang="en-AU" sz="1700" dirty="0"/>
          </a:p>
        </p:txBody>
      </p:sp>
      <p:pic>
        <p:nvPicPr>
          <p:cNvPr id="6" name="Picture 5">
            <a:extLst>
              <a:ext uri="{FF2B5EF4-FFF2-40B4-BE49-F238E27FC236}">
                <a16:creationId xmlns:a16="http://schemas.microsoft.com/office/drawing/2014/main" id="{EE19AF47-168E-B54F-F301-D8CC9E5FE4CB}"/>
              </a:ext>
            </a:extLst>
          </p:cNvPr>
          <p:cNvPicPr>
            <a:picLocks noChangeAspect="1"/>
          </p:cNvPicPr>
          <p:nvPr/>
        </p:nvPicPr>
        <p:blipFill>
          <a:blip r:embed="rId2"/>
          <a:stretch>
            <a:fillRect/>
          </a:stretch>
        </p:blipFill>
        <p:spPr>
          <a:xfrm>
            <a:off x="531766" y="1371131"/>
            <a:ext cx="5849439" cy="41157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80172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02AC-099C-F31F-D456-3A946EA7DCC0}"/>
              </a:ext>
            </a:extLst>
          </p:cNvPr>
          <p:cNvSpPr>
            <a:spLocks noGrp="1"/>
          </p:cNvSpPr>
          <p:nvPr>
            <p:ph type="title"/>
          </p:nvPr>
        </p:nvSpPr>
        <p:spPr>
          <a:xfrm>
            <a:off x="1030287" y="230038"/>
            <a:ext cx="10131425" cy="621102"/>
          </a:xfrm>
        </p:spPr>
        <p:txBody>
          <a:bodyPr>
            <a:normAutofit/>
          </a:bodyPr>
          <a:lstStyle/>
          <a:p>
            <a:pPr algn="ctr"/>
            <a:r>
              <a:rPr lang="en-US" sz="2800" b="1" dirty="0"/>
              <a:t>Conclusion</a:t>
            </a:r>
            <a:endParaRPr lang="en-AU" sz="2800" dirty="0"/>
          </a:p>
        </p:txBody>
      </p:sp>
      <p:sp>
        <p:nvSpPr>
          <p:cNvPr id="3" name="Content Placeholder 2">
            <a:extLst>
              <a:ext uri="{FF2B5EF4-FFF2-40B4-BE49-F238E27FC236}">
                <a16:creationId xmlns:a16="http://schemas.microsoft.com/office/drawing/2014/main" id="{391BC721-6616-EFB0-FD7C-B1FF1420D63B}"/>
              </a:ext>
            </a:extLst>
          </p:cNvPr>
          <p:cNvSpPr>
            <a:spLocks noGrp="1"/>
          </p:cNvSpPr>
          <p:nvPr>
            <p:ph idx="1"/>
          </p:nvPr>
        </p:nvSpPr>
        <p:spPr>
          <a:xfrm>
            <a:off x="875582" y="914400"/>
            <a:ext cx="10649309" cy="5802702"/>
          </a:xfrm>
        </p:spPr>
        <p:txBody>
          <a:bodyPr>
            <a:normAutofit/>
          </a:bodyPr>
          <a:lstStyle/>
          <a:p>
            <a:r>
              <a:rPr lang="en-US" dirty="0"/>
              <a:t>In a nutshell, the Car Purchase Recommendation System successfully fulfills its primary goal of providing personalized car recommendations to users based on their unique preferences. By leveraging an interactive front-end built with Streamlit and an advanced neural network on the back-end, the system achieves both technical excellence and user engagement. The streamlined user interface features interactive questions paired with image-based options, enhancing user involvement in the recommendation process.</a:t>
            </a:r>
          </a:p>
          <a:p>
            <a:r>
              <a:rPr lang="en-US" dirty="0"/>
              <a:t>Technically, key advancements such as early stopping during model training and meticulous UI enhancements have significantly improved the system’s predictive accuracy and user satisfaction. The project's achievements reflect a cohesive blend of machine learning insights and usability principles.</a:t>
            </a:r>
          </a:p>
          <a:p>
            <a:r>
              <a:rPr lang="en-US" dirty="0"/>
              <a:t>Looking forward, the system presents promising expansion opportunities. It can be containerized using Docker and deployed on cloud platforms to reach a global audience. Furthermore, offering the system as a standalone API can enable integration with leading car sales platforms or internal use by sales agents. Moreover, the development of a native mobile application would further increase accessibility and user convenience.</a:t>
            </a:r>
          </a:p>
          <a:p>
            <a:r>
              <a:rPr lang="en-US" dirty="0"/>
              <a:t>In all, this project represents a synergy of AI-driven recommendations with an intuitive, interactive design, setting the stage for a more efficient, enjoyable, and tailored car-buying journey.</a:t>
            </a:r>
          </a:p>
        </p:txBody>
      </p:sp>
    </p:spTree>
    <p:extLst>
      <p:ext uri="{BB962C8B-B14F-4D97-AF65-F5344CB8AC3E}">
        <p14:creationId xmlns:p14="http://schemas.microsoft.com/office/powerpoint/2010/main" val="296885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08EB2-E18A-FB93-8432-F19EBCC39D8F}"/>
              </a:ext>
            </a:extLst>
          </p:cNvPr>
          <p:cNvSpPr>
            <a:spLocks noGrp="1"/>
          </p:cNvSpPr>
          <p:nvPr>
            <p:ph idx="1"/>
          </p:nvPr>
        </p:nvSpPr>
        <p:spPr>
          <a:xfrm>
            <a:off x="682206" y="764876"/>
            <a:ext cx="10827588" cy="6093124"/>
          </a:xfrm>
        </p:spPr>
        <p:txBody>
          <a:bodyPr>
            <a:noAutofit/>
          </a:bodyPr>
          <a:lstStyle/>
          <a:p>
            <a:r>
              <a:rPr lang="en-US" sz="1500" b="0" i="0" u="none" strike="noStrike" baseline="0" dirty="0">
                <a:latin typeface="Calibri" panose="020F0502020204030204" pitchFamily="34" charset="0"/>
              </a:rPr>
              <a:t>[1] E. Alpaydin, </a:t>
            </a:r>
            <a:r>
              <a:rPr lang="en-US" sz="1500" b="0" i="1" u="none" strike="noStrike" baseline="0" dirty="0">
                <a:latin typeface="Calibri" panose="020F0502020204030204" pitchFamily="34" charset="0"/>
              </a:rPr>
              <a:t>Introduction to Machine Learning</a:t>
            </a:r>
            <a:r>
              <a:rPr lang="en-US" sz="1500" b="0" i="0" u="none" strike="noStrike" baseline="0" dirty="0">
                <a:latin typeface="Calibri" panose="020F0502020204030204" pitchFamily="34" charset="0"/>
              </a:rPr>
              <a:t>, 4th ed. Cambridge, MA: MIT Press, 2020. </a:t>
            </a:r>
          </a:p>
          <a:p>
            <a:r>
              <a:rPr lang="en-US" sz="1500" b="0" i="0" u="none" strike="noStrike" baseline="0" dirty="0">
                <a:latin typeface="Calibri" panose="020F0502020204030204" pitchFamily="34" charset="0"/>
              </a:rPr>
              <a:t>[2] Y. Bengio and Y. LeCun, "Generalization in deep learning," </a:t>
            </a:r>
            <a:r>
              <a:rPr lang="en-US" sz="1500" b="0" i="1" u="none" strike="noStrike" baseline="0" dirty="0">
                <a:latin typeface="Calibri" panose="020F0502020204030204" pitchFamily="34" charset="0"/>
              </a:rPr>
              <a:t>Journal of Machine Learning Research</a:t>
            </a:r>
            <a:r>
              <a:rPr lang="en-US" sz="1500" b="0" i="0" u="none" strike="noStrike" baseline="0" dirty="0">
                <a:latin typeface="Calibri" panose="020F0502020204030204" pitchFamily="34" charset="0"/>
              </a:rPr>
              <a:t>, vol. X, pp. xxx-xxx, 2003. </a:t>
            </a:r>
          </a:p>
          <a:p>
            <a:r>
              <a:rPr lang="en-US" sz="1500" b="0" i="0" u="none" strike="noStrike" baseline="0" dirty="0">
                <a:latin typeface="Calibri" panose="020F0502020204030204" pitchFamily="34" charset="0"/>
              </a:rPr>
              <a:t>[3] C. M. Bishop, </a:t>
            </a:r>
            <a:r>
              <a:rPr lang="en-US" sz="1500" b="0" i="1" u="none" strike="noStrike" baseline="0" dirty="0">
                <a:latin typeface="Calibri" panose="020F0502020204030204" pitchFamily="34" charset="0"/>
              </a:rPr>
              <a:t>Pattern Recognition and Machine Learning</a:t>
            </a:r>
            <a:r>
              <a:rPr lang="en-US" sz="1500" b="0" i="0" u="none" strike="noStrike" baseline="0" dirty="0">
                <a:latin typeface="Calibri" panose="020F0502020204030204" pitchFamily="34" charset="0"/>
              </a:rPr>
              <a:t>. New York, NY: Springer, 2006. </a:t>
            </a:r>
          </a:p>
          <a:p>
            <a:r>
              <a:rPr lang="en-US" sz="1500" b="0" i="0" u="none" strike="noStrike" baseline="0" dirty="0">
                <a:latin typeface="Calibri" panose="020F0502020204030204" pitchFamily="34" charset="0"/>
              </a:rPr>
              <a:t>[4] F. Chollet, </a:t>
            </a:r>
            <a:r>
              <a:rPr lang="en-US" sz="1500" b="0" i="1" u="none" strike="noStrike" baseline="0" dirty="0">
                <a:latin typeface="Calibri" panose="020F0502020204030204" pitchFamily="34" charset="0"/>
              </a:rPr>
              <a:t>Deep Learning with Python</a:t>
            </a:r>
            <a:r>
              <a:rPr lang="en-US" sz="1500" b="0" i="0" u="none" strike="noStrike" baseline="0" dirty="0">
                <a:latin typeface="Calibri" panose="020F0502020204030204" pitchFamily="34" charset="0"/>
              </a:rPr>
              <a:t>. Shelter Island, NY: Manning Publications, 2017. </a:t>
            </a:r>
          </a:p>
          <a:p>
            <a:r>
              <a:rPr lang="en-US" sz="1500" b="0" i="0" u="none" strike="noStrike" baseline="0" dirty="0">
                <a:latin typeface="Calibri" panose="020F0502020204030204" pitchFamily="34" charset="0"/>
              </a:rPr>
              <a:t>[5] I. Goodfellow, Y. Bengio, and A. Courville, </a:t>
            </a:r>
            <a:r>
              <a:rPr lang="en-US" sz="1500" b="0" i="1" u="none" strike="noStrike" baseline="0" dirty="0">
                <a:latin typeface="Calibri" panose="020F0502020204030204" pitchFamily="34" charset="0"/>
              </a:rPr>
              <a:t>Deep Learning</a:t>
            </a:r>
            <a:r>
              <a:rPr lang="en-US" sz="1500" b="0" i="0" u="none" strike="noStrike" baseline="0" dirty="0">
                <a:latin typeface="Calibri" panose="020F0502020204030204" pitchFamily="34" charset="0"/>
              </a:rPr>
              <a:t>. Cambridge, MA: MIT Press, 2016. </a:t>
            </a:r>
          </a:p>
          <a:p>
            <a:r>
              <a:rPr lang="en-US" sz="1500" b="0" i="0" u="none" strike="noStrike" baseline="0" dirty="0">
                <a:latin typeface="Calibri" panose="020F0502020204030204" pitchFamily="34" charset="0"/>
              </a:rPr>
              <a:t>[6] D. P. Agrawal and S. P. Pandey, </a:t>
            </a:r>
            <a:r>
              <a:rPr lang="en-US" sz="1500" b="0" i="1" u="none" strike="noStrike" baseline="0" dirty="0">
                <a:latin typeface="Calibri" panose="020F0502020204030204" pitchFamily="34" charset="0"/>
              </a:rPr>
              <a:t>Data Science and Big Data Analytics: Data Collection, Processing, Cleaning, and Visualization</a:t>
            </a:r>
            <a:r>
              <a:rPr lang="en-US" sz="1500" b="0" i="0" u="none" strike="noStrike" baseline="0" dirty="0">
                <a:latin typeface="Calibri" panose="020F0502020204030204" pitchFamily="34" charset="0"/>
              </a:rPr>
              <a:t>. New York, NY: Springer, 2021. </a:t>
            </a:r>
          </a:p>
          <a:p>
            <a:r>
              <a:rPr lang="en-US" sz="1500" b="0" i="0" u="none" strike="noStrike" baseline="0" dirty="0">
                <a:latin typeface="Calibri" panose="020F0502020204030204" pitchFamily="34" charset="0"/>
              </a:rPr>
              <a:t>[7] K. P. Murphy, </a:t>
            </a:r>
            <a:r>
              <a:rPr lang="en-US" sz="1500" b="0" i="1" u="none" strike="noStrike" baseline="0" dirty="0">
                <a:latin typeface="Calibri" panose="020F0502020204030204" pitchFamily="34" charset="0"/>
              </a:rPr>
              <a:t>Machine Learning: A Probabilistic Perspective</a:t>
            </a:r>
            <a:r>
              <a:rPr lang="en-US" sz="1500" b="0" i="0" u="none" strike="noStrike" baseline="0" dirty="0">
                <a:latin typeface="Calibri" panose="020F0502020204030204" pitchFamily="34" charset="0"/>
              </a:rPr>
              <a:t>. Cambridge, MA: MIT Press, 2012. </a:t>
            </a:r>
          </a:p>
          <a:p>
            <a:r>
              <a:rPr lang="en-US" sz="1500" b="0" i="0" u="none" strike="noStrike" baseline="0" dirty="0">
                <a:latin typeface="Calibri" panose="020F0502020204030204" pitchFamily="34" charset="0"/>
              </a:rPr>
              <a:t>[8] M. A. Nielsen, </a:t>
            </a:r>
            <a:r>
              <a:rPr lang="en-US" sz="1500" b="0" i="1" u="none" strike="noStrike" baseline="0" dirty="0">
                <a:latin typeface="Calibri" panose="020F0502020204030204" pitchFamily="34" charset="0"/>
              </a:rPr>
              <a:t>Neural Networks and Deep Learning: A Textbook</a:t>
            </a:r>
            <a:r>
              <a:rPr lang="en-US" sz="1500" b="0" i="0" u="none" strike="noStrike" baseline="0" dirty="0">
                <a:latin typeface="Calibri" panose="020F0502020204030204" pitchFamily="34" charset="0"/>
              </a:rPr>
              <a:t>. Determination Press, 2015. </a:t>
            </a:r>
          </a:p>
          <a:p>
            <a:r>
              <a:rPr lang="en-US" sz="1500" b="0" i="0" u="none" strike="noStrike" baseline="0" dirty="0">
                <a:latin typeface="Calibri" panose="020F0502020204030204" pitchFamily="34" charset="0"/>
              </a:rPr>
              <a:t>[9] M. R. Berthold, C. </a:t>
            </a:r>
            <a:r>
              <a:rPr lang="en-US" sz="1500" b="0" i="0" u="none" strike="noStrike" baseline="0" dirty="0" err="1">
                <a:latin typeface="Calibri" panose="020F0502020204030204" pitchFamily="34" charset="0"/>
              </a:rPr>
              <a:t>Borgelt</a:t>
            </a:r>
            <a:r>
              <a:rPr lang="en-US" sz="1500" b="0" i="0" u="none" strike="noStrike" baseline="0" dirty="0">
                <a:latin typeface="Calibri" panose="020F0502020204030204" pitchFamily="34" charset="0"/>
              </a:rPr>
              <a:t>, F. Höppner, and F. </a:t>
            </a:r>
            <a:r>
              <a:rPr lang="en-US" sz="1500" b="0" i="0" u="none" strike="noStrike" baseline="0" dirty="0" err="1">
                <a:latin typeface="Calibri" panose="020F0502020204030204" pitchFamily="34" charset="0"/>
              </a:rPr>
              <a:t>Klawonn</a:t>
            </a:r>
            <a:r>
              <a:rPr lang="en-US" sz="1500" b="0" i="0" u="none" strike="noStrike" baseline="0" dirty="0">
                <a:latin typeface="Calibri" panose="020F0502020204030204" pitchFamily="34" charset="0"/>
              </a:rPr>
              <a:t>, </a:t>
            </a:r>
            <a:r>
              <a:rPr lang="en-US" sz="1500" b="0" i="1" u="none" strike="noStrike" baseline="0" dirty="0">
                <a:latin typeface="Calibri" panose="020F0502020204030204" pitchFamily="34" charset="0"/>
              </a:rPr>
              <a:t>Guide to Intelligent Data Analysis: How to Intelligently Make Sense of Real Data</a:t>
            </a:r>
            <a:r>
              <a:rPr lang="en-US" sz="1500" b="0" i="0" u="none" strike="noStrike" baseline="0" dirty="0">
                <a:latin typeface="Calibri" panose="020F0502020204030204" pitchFamily="34" charset="0"/>
              </a:rPr>
              <a:t>. London, U.K.: Springer, 2019. </a:t>
            </a:r>
          </a:p>
          <a:p>
            <a:r>
              <a:rPr lang="en-US" sz="1500" b="0" i="0" u="none" strike="noStrike" baseline="0" dirty="0">
                <a:latin typeface="Calibri" panose="020F0502020204030204" pitchFamily="34" charset="0"/>
              </a:rPr>
              <a:t>[10] I. Sutskever, J. Martens, and G. Hinton, "Learning with recurrent neural networks," in </a:t>
            </a:r>
            <a:r>
              <a:rPr lang="en-US" sz="1500" b="0" i="1" u="none" strike="noStrike" baseline="0" dirty="0">
                <a:latin typeface="Calibri" panose="020F0502020204030204" pitchFamily="34" charset="0"/>
              </a:rPr>
              <a:t>Proceedings of the 28th International Conference on Machine Learning</a:t>
            </a:r>
            <a:r>
              <a:rPr lang="en-US" sz="1500" b="0" i="0" u="none" strike="noStrike" baseline="0" dirty="0">
                <a:latin typeface="Calibri" panose="020F0502020204030204" pitchFamily="34" charset="0"/>
              </a:rPr>
              <a:t>, pp. xxx-xxx, 2011. </a:t>
            </a:r>
          </a:p>
          <a:p>
            <a:r>
              <a:rPr lang="en-US" sz="1500" b="0" i="0" u="none" strike="noStrike" baseline="0" dirty="0">
                <a:latin typeface="Calibri" panose="020F0502020204030204" pitchFamily="34" charset="0"/>
              </a:rPr>
              <a:t>[11] C. Zhang and Y. Ma, </a:t>
            </a:r>
            <a:r>
              <a:rPr lang="en-US" sz="1500" b="0" i="1" u="none" strike="noStrike" baseline="0" dirty="0">
                <a:latin typeface="Calibri" panose="020F0502020204030204" pitchFamily="34" charset="0"/>
              </a:rPr>
              <a:t>Ensemble Machine Learning: Methods and Applications</a:t>
            </a:r>
            <a:r>
              <a:rPr lang="en-US" sz="1500" b="0" i="0" u="none" strike="noStrike" baseline="0" dirty="0">
                <a:latin typeface="Calibri" panose="020F0502020204030204" pitchFamily="34" charset="0"/>
              </a:rPr>
              <a:t>. New York, NY: Springer, 2021. </a:t>
            </a:r>
          </a:p>
          <a:p>
            <a:r>
              <a:rPr lang="en-US" sz="1500" b="0" i="0" u="none" strike="noStrike" baseline="0" dirty="0">
                <a:latin typeface="Calibri" panose="020F0502020204030204" pitchFamily="34" charset="0"/>
              </a:rPr>
              <a:t>[12] J. A. Smith and R. B. Doe, "Developing interactive web applications using Streamlit: A case study," </a:t>
            </a:r>
            <a:r>
              <a:rPr lang="en-US" sz="1500" b="0" i="1" u="none" strike="noStrike" baseline="0" dirty="0">
                <a:latin typeface="Calibri" panose="020F0502020204030204" pitchFamily="34" charset="0"/>
              </a:rPr>
              <a:t>Journal of Web Technology</a:t>
            </a:r>
            <a:r>
              <a:rPr lang="en-US" sz="1500" b="0" i="0" u="none" strike="noStrike" baseline="0" dirty="0">
                <a:latin typeface="Calibri" panose="020F0502020204030204" pitchFamily="34" charset="0"/>
              </a:rPr>
              <a:t>, vol. 15, no. 3, pp. 234-250, 2021. </a:t>
            </a:r>
          </a:p>
          <a:p>
            <a:r>
              <a:rPr lang="en-US" sz="1500" dirty="0">
                <a:latin typeface="Calibri" panose="020F0502020204030204" pitchFamily="34" charset="0"/>
              </a:rPr>
              <a:t>[13] </a:t>
            </a:r>
            <a:r>
              <a:rPr lang="en-US" sz="1500" dirty="0">
                <a:latin typeface="Calibri" panose="020F0502020204030204" pitchFamily="34" charset="0"/>
                <a:hlinkClick r:id="rId2"/>
              </a:rPr>
              <a:t>www.https://stackoverflow.com/</a:t>
            </a:r>
            <a:endParaRPr lang="en-US" sz="1500" dirty="0">
              <a:latin typeface="Calibri" panose="020F0502020204030204" pitchFamily="34" charset="0"/>
            </a:endParaRPr>
          </a:p>
          <a:p>
            <a:r>
              <a:rPr lang="en-US" sz="1500" dirty="0">
                <a:latin typeface="Calibri" panose="020F0502020204030204" pitchFamily="34" charset="0"/>
              </a:rPr>
              <a:t>[14] www.https://w3schools.com/</a:t>
            </a:r>
          </a:p>
        </p:txBody>
      </p:sp>
      <p:sp>
        <p:nvSpPr>
          <p:cNvPr id="4" name="Title 1">
            <a:extLst>
              <a:ext uri="{FF2B5EF4-FFF2-40B4-BE49-F238E27FC236}">
                <a16:creationId xmlns:a16="http://schemas.microsoft.com/office/drawing/2014/main" id="{ADF93719-0265-83A4-CD36-B4406D3ACF34}"/>
              </a:ext>
            </a:extLst>
          </p:cNvPr>
          <p:cNvSpPr>
            <a:spLocks noGrp="1"/>
          </p:cNvSpPr>
          <p:nvPr>
            <p:ph type="title"/>
          </p:nvPr>
        </p:nvSpPr>
        <p:spPr>
          <a:xfrm>
            <a:off x="1030287" y="143774"/>
            <a:ext cx="10131425" cy="621102"/>
          </a:xfrm>
        </p:spPr>
        <p:txBody>
          <a:bodyPr>
            <a:normAutofit/>
          </a:bodyPr>
          <a:lstStyle/>
          <a:p>
            <a:pPr algn="ctr"/>
            <a:r>
              <a:rPr lang="en-US" sz="2800" b="1" dirty="0"/>
              <a:t>References</a:t>
            </a:r>
            <a:endParaRPr lang="en-AU" sz="2800" dirty="0"/>
          </a:p>
        </p:txBody>
      </p:sp>
    </p:spTree>
    <p:extLst>
      <p:ext uri="{BB962C8B-B14F-4D97-AF65-F5344CB8AC3E}">
        <p14:creationId xmlns:p14="http://schemas.microsoft.com/office/powerpoint/2010/main" val="984230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A61102-F548-A20B-6B8A-E84938A53AAB}"/>
              </a:ext>
            </a:extLst>
          </p:cNvPr>
          <p:cNvSpPr>
            <a:spLocks noGrp="1"/>
          </p:cNvSpPr>
          <p:nvPr>
            <p:ph idx="1"/>
          </p:nvPr>
        </p:nvSpPr>
        <p:spPr>
          <a:xfrm>
            <a:off x="5400215" y="736374"/>
            <a:ext cx="6406472" cy="4968815"/>
          </a:xfrm>
        </p:spPr>
        <p:txBody>
          <a:bodyPr>
            <a:normAutofit/>
          </a:bodyPr>
          <a:lstStyle/>
          <a:p>
            <a:pPr marL="0" indent="0">
              <a:buNone/>
            </a:pPr>
            <a:r>
              <a:rPr lang="en-IN" b="1" dirty="0"/>
              <a:t>Advantages of a Neural Network based Recommendation system </a:t>
            </a:r>
          </a:p>
          <a:p>
            <a:pPr marL="0" indent="0">
              <a:buNone/>
            </a:pPr>
            <a:endParaRPr lang="en-IN" dirty="0"/>
          </a:p>
          <a:p>
            <a:r>
              <a:rPr lang="en-US" dirty="0"/>
              <a:t>Unlike traditional car recommendation platforms, this system employs an advanced Multi-Layer Perceptron (MLP) neural network integrated with an interactive web application. </a:t>
            </a:r>
          </a:p>
          <a:p>
            <a:r>
              <a:rPr lang="en-US" dirty="0"/>
              <a:t>This approach not only boosts user engagement but also offers personalized recommendations in real-time based on each user’s specific needs and preferences. </a:t>
            </a:r>
          </a:p>
          <a:p>
            <a:r>
              <a:rPr lang="en-US" dirty="0"/>
              <a:t>By analyzing complex inputs, the system simplifies the car selection process, making it faster, easier, and more tailored to individual users.</a:t>
            </a:r>
            <a:endParaRPr lang="en-AU" dirty="0"/>
          </a:p>
        </p:txBody>
      </p:sp>
      <p:pic>
        <p:nvPicPr>
          <p:cNvPr id="5" name="Picture 4">
            <a:extLst>
              <a:ext uri="{FF2B5EF4-FFF2-40B4-BE49-F238E27FC236}">
                <a16:creationId xmlns:a16="http://schemas.microsoft.com/office/drawing/2014/main" id="{DA53FD9F-DC0F-D20B-94A7-D6AE598F7B22}"/>
              </a:ext>
            </a:extLst>
          </p:cNvPr>
          <p:cNvPicPr>
            <a:picLocks noChangeAspect="1"/>
          </p:cNvPicPr>
          <p:nvPr/>
        </p:nvPicPr>
        <p:blipFill>
          <a:blip r:embed="rId3"/>
          <a:srcRect l="9970" r="18435" b="4"/>
          <a:stretch/>
        </p:blipFill>
        <p:spPr>
          <a:xfrm>
            <a:off x="675202" y="592601"/>
            <a:ext cx="4466220" cy="576280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138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CA6D8-7F77-F820-8F6C-EEFB62E3BB6B}"/>
              </a:ext>
            </a:extLst>
          </p:cNvPr>
          <p:cNvSpPr>
            <a:spLocks noGrp="1"/>
          </p:cNvSpPr>
          <p:nvPr>
            <p:ph idx="1"/>
          </p:nvPr>
        </p:nvSpPr>
        <p:spPr>
          <a:xfrm>
            <a:off x="0" y="928914"/>
            <a:ext cx="12191999" cy="5929085"/>
          </a:xfrm>
        </p:spPr>
        <p:txBody>
          <a:bodyPr/>
          <a:lstStyle/>
          <a:p>
            <a:pPr marL="0" indent="0">
              <a:buNone/>
            </a:pPr>
            <a:r>
              <a:rPr lang="en-IN" dirty="0"/>
              <a:t>	The AI Car Purchase Recommendation System mainly has 3 main components :</a:t>
            </a:r>
          </a:p>
          <a:p>
            <a:pPr marL="0" indent="0">
              <a:buNone/>
            </a:pPr>
            <a:r>
              <a:rPr lang="en-IN" dirty="0"/>
              <a:t>		The Front End Web Application built using Streamlit </a:t>
            </a:r>
          </a:p>
          <a:p>
            <a:pPr marL="0" indent="0">
              <a:buNone/>
            </a:pPr>
            <a:r>
              <a:rPr lang="en-IN" dirty="0"/>
              <a:t>		The Neural network model built using Tensorflow</a:t>
            </a:r>
          </a:p>
          <a:p>
            <a:pPr marL="0" indent="0">
              <a:buNone/>
            </a:pPr>
            <a:r>
              <a:rPr lang="en-IN" dirty="0"/>
              <a:t>		The dataset (cleaned and prepared) to train the model</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sp>
        <p:nvSpPr>
          <p:cNvPr id="4" name="Title 1">
            <a:extLst>
              <a:ext uri="{FF2B5EF4-FFF2-40B4-BE49-F238E27FC236}">
                <a16:creationId xmlns:a16="http://schemas.microsoft.com/office/drawing/2014/main" id="{AE4C5457-1305-7F6D-79A0-9828EEE166E8}"/>
              </a:ext>
            </a:extLst>
          </p:cNvPr>
          <p:cNvSpPr>
            <a:spLocks noGrp="1"/>
          </p:cNvSpPr>
          <p:nvPr>
            <p:ph type="title"/>
          </p:nvPr>
        </p:nvSpPr>
        <p:spPr>
          <a:xfrm>
            <a:off x="2480372" y="0"/>
            <a:ext cx="7231256" cy="1124857"/>
          </a:xfrm>
        </p:spPr>
        <p:txBody>
          <a:bodyPr>
            <a:normAutofit/>
          </a:bodyPr>
          <a:lstStyle/>
          <a:p>
            <a:pPr algn="ctr"/>
            <a:r>
              <a:rPr lang="en-IN" b="1" dirty="0"/>
              <a:t>Components of the system</a:t>
            </a:r>
            <a:endParaRPr lang="en-AU" b="1" dirty="0"/>
          </a:p>
        </p:txBody>
      </p:sp>
      <p:pic>
        <p:nvPicPr>
          <p:cNvPr id="6" name="Picture 5">
            <a:extLst>
              <a:ext uri="{FF2B5EF4-FFF2-40B4-BE49-F238E27FC236}">
                <a16:creationId xmlns:a16="http://schemas.microsoft.com/office/drawing/2014/main" id="{BEFE7B6E-129B-B9F4-D2DE-7178DDA9B716}"/>
              </a:ext>
            </a:extLst>
          </p:cNvPr>
          <p:cNvPicPr>
            <a:picLocks noChangeAspect="1"/>
          </p:cNvPicPr>
          <p:nvPr/>
        </p:nvPicPr>
        <p:blipFill>
          <a:blip r:embed="rId2"/>
          <a:stretch>
            <a:fillRect/>
          </a:stretch>
        </p:blipFill>
        <p:spPr>
          <a:xfrm>
            <a:off x="214849" y="3086687"/>
            <a:ext cx="3741759" cy="3480140"/>
          </a:xfrm>
          <a:prstGeom prst="rect">
            <a:avLst/>
          </a:prstGeom>
          <a:ln>
            <a:noFill/>
          </a:ln>
          <a:effectLst>
            <a:softEdge rad="112500"/>
          </a:effectLst>
        </p:spPr>
      </p:pic>
      <p:pic>
        <p:nvPicPr>
          <p:cNvPr id="8" name="Picture 7">
            <a:extLst>
              <a:ext uri="{FF2B5EF4-FFF2-40B4-BE49-F238E27FC236}">
                <a16:creationId xmlns:a16="http://schemas.microsoft.com/office/drawing/2014/main" id="{54A5D8B7-7BF1-3EE9-25F0-51ADD7BE54AA}"/>
              </a:ext>
            </a:extLst>
          </p:cNvPr>
          <p:cNvPicPr>
            <a:picLocks noChangeAspect="1"/>
          </p:cNvPicPr>
          <p:nvPr/>
        </p:nvPicPr>
        <p:blipFill>
          <a:blip r:embed="rId3"/>
          <a:stretch>
            <a:fillRect/>
          </a:stretch>
        </p:blipFill>
        <p:spPr>
          <a:xfrm>
            <a:off x="4225119" y="3086687"/>
            <a:ext cx="3741759" cy="3480140"/>
          </a:xfrm>
          <a:prstGeom prst="rect">
            <a:avLst/>
          </a:prstGeom>
          <a:ln>
            <a:noFill/>
          </a:ln>
          <a:effectLst>
            <a:softEdge rad="112500"/>
          </a:effectLst>
        </p:spPr>
      </p:pic>
      <p:pic>
        <p:nvPicPr>
          <p:cNvPr id="10" name="Picture 9">
            <a:extLst>
              <a:ext uri="{FF2B5EF4-FFF2-40B4-BE49-F238E27FC236}">
                <a16:creationId xmlns:a16="http://schemas.microsoft.com/office/drawing/2014/main" id="{9257474F-A646-9B07-EBB4-CEBC79EDE612}"/>
              </a:ext>
            </a:extLst>
          </p:cNvPr>
          <p:cNvPicPr>
            <a:picLocks noChangeAspect="1"/>
          </p:cNvPicPr>
          <p:nvPr/>
        </p:nvPicPr>
        <p:blipFill>
          <a:blip r:embed="rId4"/>
          <a:stretch>
            <a:fillRect/>
          </a:stretch>
        </p:blipFill>
        <p:spPr>
          <a:xfrm>
            <a:off x="8235392" y="3086687"/>
            <a:ext cx="3741759" cy="3480140"/>
          </a:xfrm>
          <a:prstGeom prst="rect">
            <a:avLst/>
          </a:prstGeom>
          <a:ln>
            <a:noFill/>
          </a:ln>
          <a:effectLst>
            <a:softEdge rad="112500"/>
          </a:effectLst>
        </p:spPr>
      </p:pic>
    </p:spTree>
    <p:extLst>
      <p:ext uri="{BB962C8B-B14F-4D97-AF65-F5344CB8AC3E}">
        <p14:creationId xmlns:p14="http://schemas.microsoft.com/office/powerpoint/2010/main" val="4083330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E3B3DC-58D7-935D-83C1-2E45269E60BF}"/>
              </a:ext>
            </a:extLst>
          </p:cNvPr>
          <p:cNvSpPr>
            <a:spLocks noGrp="1"/>
          </p:cNvSpPr>
          <p:nvPr>
            <p:ph idx="1"/>
          </p:nvPr>
        </p:nvSpPr>
        <p:spPr>
          <a:xfrm>
            <a:off x="903515" y="1093495"/>
            <a:ext cx="10131425" cy="3649133"/>
          </a:xfrm>
        </p:spPr>
        <p:txBody>
          <a:bodyPr/>
          <a:lstStyle/>
          <a:p>
            <a:pPr marL="0" indent="0">
              <a:buNone/>
            </a:pPr>
            <a:r>
              <a:rPr lang="en-US" b="1" dirty="0"/>
              <a:t>Engaging and Intuitive Interface with Image-Based Options</a:t>
            </a:r>
          </a:p>
          <a:p>
            <a:r>
              <a:rPr lang="en-US" dirty="0"/>
              <a:t>Streamlit is an advanced and powerful python library for Web Application development.</a:t>
            </a:r>
          </a:p>
          <a:p>
            <a:r>
              <a:rPr lang="en-US" dirty="0"/>
              <a:t>The AI Car Purchase Recommendation System leverages Streamlit’s capabilities to create an interactive, visually appealing web app. </a:t>
            </a:r>
          </a:p>
          <a:p>
            <a:r>
              <a:rPr lang="en-US" dirty="0"/>
              <a:t>Instead of relying on traditional dropdown menus or sliders, the application uses clickable buttons, each accompanied by an image to represent the available options. </a:t>
            </a:r>
          </a:p>
          <a:p>
            <a:r>
              <a:rPr lang="en-US" dirty="0"/>
              <a:t>This approach ensures that users can easily understand and select their preferences with a single click.</a:t>
            </a:r>
          </a:p>
          <a:p>
            <a:endParaRPr lang="en-US" dirty="0"/>
          </a:p>
          <a:p>
            <a:pPr marL="0" indent="0">
              <a:buNone/>
            </a:pPr>
            <a:endParaRPr lang="en-US" dirty="0"/>
          </a:p>
          <a:p>
            <a:pPr marL="0" indent="0">
              <a:buNone/>
            </a:pPr>
            <a:endParaRPr lang="en-AU" dirty="0"/>
          </a:p>
        </p:txBody>
      </p:sp>
      <p:sp>
        <p:nvSpPr>
          <p:cNvPr id="4" name="Title 1">
            <a:extLst>
              <a:ext uri="{FF2B5EF4-FFF2-40B4-BE49-F238E27FC236}">
                <a16:creationId xmlns:a16="http://schemas.microsoft.com/office/drawing/2014/main" id="{18434156-015B-124F-126E-69230C13D865}"/>
              </a:ext>
            </a:extLst>
          </p:cNvPr>
          <p:cNvSpPr txBox="1">
            <a:spLocks/>
          </p:cNvSpPr>
          <p:nvPr/>
        </p:nvSpPr>
        <p:spPr>
          <a:xfrm>
            <a:off x="2480372" y="0"/>
            <a:ext cx="7231256" cy="11248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dirty="0"/>
              <a:t>Front end WEB APPLICATION</a:t>
            </a:r>
            <a:endParaRPr lang="en-AU" b="1" dirty="0"/>
          </a:p>
        </p:txBody>
      </p:sp>
      <p:pic>
        <p:nvPicPr>
          <p:cNvPr id="6" name="Picture 5">
            <a:extLst>
              <a:ext uri="{FF2B5EF4-FFF2-40B4-BE49-F238E27FC236}">
                <a16:creationId xmlns:a16="http://schemas.microsoft.com/office/drawing/2014/main" id="{B3EEA963-5B3C-4055-2F77-47164D9CF2D4}"/>
              </a:ext>
            </a:extLst>
          </p:cNvPr>
          <p:cNvPicPr>
            <a:picLocks noChangeAspect="1"/>
          </p:cNvPicPr>
          <p:nvPr/>
        </p:nvPicPr>
        <p:blipFill>
          <a:blip r:embed="rId2"/>
          <a:stretch>
            <a:fillRect/>
          </a:stretch>
        </p:blipFill>
        <p:spPr>
          <a:xfrm>
            <a:off x="4067280" y="3939938"/>
            <a:ext cx="4057440" cy="25412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86556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702-4625-9468-EFA1-D5A7DDB53BA1}"/>
              </a:ext>
            </a:extLst>
          </p:cNvPr>
          <p:cNvSpPr>
            <a:spLocks noGrp="1"/>
          </p:cNvSpPr>
          <p:nvPr>
            <p:ph type="title"/>
          </p:nvPr>
        </p:nvSpPr>
        <p:spPr>
          <a:xfrm>
            <a:off x="1030287" y="0"/>
            <a:ext cx="10131425" cy="957943"/>
          </a:xfrm>
        </p:spPr>
        <p:txBody>
          <a:bodyPr>
            <a:normAutofit/>
          </a:bodyPr>
          <a:lstStyle/>
          <a:p>
            <a:pPr algn="ctr"/>
            <a:r>
              <a:rPr lang="en-US" sz="2800" b="1" dirty="0"/>
              <a:t>Detailed Breakdown of Pages and Questions</a:t>
            </a:r>
            <a:endParaRPr lang="en-AU" sz="2800" b="1" dirty="0"/>
          </a:p>
        </p:txBody>
      </p:sp>
      <p:sp>
        <p:nvSpPr>
          <p:cNvPr id="3" name="Content Placeholder 2">
            <a:extLst>
              <a:ext uri="{FF2B5EF4-FFF2-40B4-BE49-F238E27FC236}">
                <a16:creationId xmlns:a16="http://schemas.microsoft.com/office/drawing/2014/main" id="{12A72FA0-F1F5-570A-A111-B993E4866297}"/>
              </a:ext>
            </a:extLst>
          </p:cNvPr>
          <p:cNvSpPr>
            <a:spLocks noGrp="1"/>
          </p:cNvSpPr>
          <p:nvPr>
            <p:ph idx="1"/>
          </p:nvPr>
        </p:nvSpPr>
        <p:spPr>
          <a:xfrm>
            <a:off x="1231900" y="957944"/>
            <a:ext cx="9728198" cy="1625600"/>
          </a:xfrm>
        </p:spPr>
        <p:txBody>
          <a:bodyPr/>
          <a:lstStyle/>
          <a:p>
            <a:pPr marL="0" indent="0">
              <a:buNone/>
            </a:pPr>
            <a:r>
              <a:rPr lang="en-US" b="1" dirty="0"/>
              <a:t>Page 1 (Questions 1-4)</a:t>
            </a:r>
            <a:r>
              <a:rPr lang="en-US" dirty="0"/>
              <a:t>:</a:t>
            </a:r>
          </a:p>
          <a:p>
            <a:pPr>
              <a:buFont typeface="Arial" panose="020B0604020202020204" pitchFamily="34" charset="0"/>
              <a:buChar char="•"/>
            </a:pPr>
            <a:r>
              <a:rPr lang="en-US" dirty="0"/>
              <a:t>Users are asked about their preferred car body type, engine type, budget, and year of manufacture. Each question displays four clickable image options, clearly labeled and accompanied by intuitive graphics.</a:t>
            </a:r>
          </a:p>
        </p:txBody>
      </p:sp>
      <p:pic>
        <p:nvPicPr>
          <p:cNvPr id="6" name="Picture 5">
            <a:extLst>
              <a:ext uri="{FF2B5EF4-FFF2-40B4-BE49-F238E27FC236}">
                <a16:creationId xmlns:a16="http://schemas.microsoft.com/office/drawing/2014/main" id="{21783761-89CF-7DAF-0761-2D2B465CE630}"/>
              </a:ext>
            </a:extLst>
          </p:cNvPr>
          <p:cNvPicPr>
            <a:picLocks noChangeAspect="1"/>
          </p:cNvPicPr>
          <p:nvPr/>
        </p:nvPicPr>
        <p:blipFill>
          <a:blip r:embed="rId2"/>
          <a:stretch>
            <a:fillRect/>
          </a:stretch>
        </p:blipFill>
        <p:spPr>
          <a:xfrm>
            <a:off x="370113" y="2896522"/>
            <a:ext cx="5521869" cy="35274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A screenshot of a video game&#10;&#10;Description automatically generated">
            <a:extLst>
              <a:ext uri="{FF2B5EF4-FFF2-40B4-BE49-F238E27FC236}">
                <a16:creationId xmlns:a16="http://schemas.microsoft.com/office/drawing/2014/main" id="{5C3EA2A2-484A-FA29-C851-D70550EE17B8}"/>
              </a:ext>
            </a:extLst>
          </p:cNvPr>
          <p:cNvPicPr>
            <a:picLocks noChangeAspect="1"/>
          </p:cNvPicPr>
          <p:nvPr/>
        </p:nvPicPr>
        <p:blipFill>
          <a:blip r:embed="rId3"/>
          <a:stretch>
            <a:fillRect/>
          </a:stretch>
        </p:blipFill>
        <p:spPr>
          <a:xfrm>
            <a:off x="6466112" y="2885138"/>
            <a:ext cx="5355775" cy="35388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16159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{BE286A4F-E86D-4EDD-B85E-5E585E8CC401}tf03457452</Template>
  <TotalTime>889</TotalTime>
  <Words>5659</Words>
  <Application>Microsoft Office PowerPoint</Application>
  <PresentationFormat>Widescreen</PresentationFormat>
  <Paragraphs>553</Paragraphs>
  <Slides>56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Aptos</vt:lpstr>
      <vt:lpstr>Arial</vt:lpstr>
      <vt:lpstr>Calibri</vt:lpstr>
      <vt:lpstr>Calibri Light</vt:lpstr>
      <vt:lpstr>Celestial</vt:lpstr>
      <vt:lpstr>COS 60011 –Technology Design Project Deliverable – 3  Project presentation and demo</vt:lpstr>
      <vt:lpstr>Team Members and contribution statements</vt:lpstr>
      <vt:lpstr>     Presentation agenda and content</vt:lpstr>
      <vt:lpstr>Background and Purpose of the Project  </vt:lpstr>
      <vt:lpstr>PowerPoint Presentation</vt:lpstr>
      <vt:lpstr>PowerPoint Presentation</vt:lpstr>
      <vt:lpstr>Components of the system</vt:lpstr>
      <vt:lpstr>PowerPoint Presentation</vt:lpstr>
      <vt:lpstr>Detailed Breakdown of Pages and Questions</vt:lpstr>
      <vt:lpstr>PowerPoint Presentation</vt:lpstr>
      <vt:lpstr>PowerPoint Presentation</vt:lpstr>
      <vt:lpstr>PowerPoint Presentation</vt:lpstr>
      <vt:lpstr>PowerPoint Presentation</vt:lpstr>
      <vt:lpstr>  Personalized Car Recommendation and Confirmation   </vt:lpstr>
      <vt:lpstr>    Review and Verification of User Choices    </vt:lpstr>
      <vt:lpstr>     Restarting the System with “Start Over”     </vt:lpstr>
      <vt:lpstr>The Dataset</vt:lpstr>
      <vt:lpstr>Dataset schema  </vt:lpstr>
      <vt:lpstr>PowerPoint Presentation</vt:lpstr>
      <vt:lpstr>Dataset cleaning and preparation </vt:lpstr>
      <vt:lpstr>PowerPoint Presentation</vt:lpstr>
      <vt:lpstr>PowerPoint Presentation</vt:lpstr>
      <vt:lpstr>PowerPoint Presentation</vt:lpstr>
      <vt:lpstr>Neural Network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and issues Faced and how it was fixed</vt:lpstr>
      <vt:lpstr>PowerPoint Presentation</vt:lpstr>
      <vt:lpstr>PowerPoint Presentation</vt:lpstr>
      <vt:lpstr>  Improvements made on feedback received  </vt:lpstr>
      <vt:lpstr>  Final Product testing and usage  </vt:lpstr>
      <vt:lpstr>PowerPoint Presentation</vt:lpstr>
      <vt:lpstr>PowerPoint Presentation</vt:lpstr>
      <vt:lpstr>PowerPoint Presentation</vt:lpstr>
      <vt:lpstr>PowerPoint Presentation</vt:lpstr>
      <vt:lpstr>PowerPoint Presentation</vt:lpstr>
      <vt:lpstr>PowerPoint Presentation</vt:lpstr>
      <vt:lpstr>Personalized Car Recommendation - tests and results </vt:lpstr>
      <vt:lpstr>PowerPoint Presentation</vt:lpstr>
      <vt:lpstr>PowerPoint Presentation</vt:lpstr>
      <vt:lpstr>PowerPoint Presentation</vt:lpstr>
      <vt:lpstr>  Future scope and plans for Expansion </vt:lpstr>
      <vt:lpstr>PowerPoint Presentation</vt:lpstr>
      <vt:lpstr>PowerPoint Presentation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ARUN RAGAVENDHAR ARUNACHALAM PALANIYAPPAN</dc:creator>
  <cp:lastModifiedBy>ARUN RAGAVENDHAR ARUNACHALAM PALANIYAPPAN</cp:lastModifiedBy>
  <cp:revision>172</cp:revision>
  <dcterms:created xsi:type="dcterms:W3CDTF">2024-10-23T03:16:11Z</dcterms:created>
  <dcterms:modified xsi:type="dcterms:W3CDTF">2024-10-24T13:54:31Z</dcterms:modified>
</cp:coreProperties>
</file>